
<file path=[Content_Types].xml><?xml version="1.0" encoding="utf-8"?>
<Types xmlns="http://schemas.openxmlformats.org/package/2006/content-types">
  <Default ContentType="image/png" Extension="png"/>
  <Default ContentType="application/vnd.openxmlformats-officedocument.oleObject" Extension="bin"/>
  <Default ContentType="image/jpeg" Extension="jpeg"/>
  <Default ContentType="application/vnd.openxmlformats-package.relationships+xml" Extension="rels"/>
  <Default ContentType="application/xml" Extension="xml"/>
  <Default ContentType="application/vnd.openxmlformats-officedocument.vmlDrawing" Extension="vml"/>
  <Default ContentType="application/vnd.openxmlformats-officedocument.spreadsheetml.sheet" Extension="xlsx"/>
  <Default ContentType="image/jpeg" Extension="jpg"/>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8"/>
  </p:notesMasterIdLst>
  <p:sldIdLst>
    <p:sldId id="257" r:id="rId2"/>
    <p:sldId id="260" r:id="rId3"/>
    <p:sldId id="261" r:id="rId4"/>
    <p:sldId id="800" r:id="rId5"/>
    <p:sldId id="775" r:id="rId6"/>
    <p:sldId id="2388" r:id="rId7"/>
    <p:sldId id="2389" r:id="rId8"/>
    <p:sldId id="776" r:id="rId9"/>
    <p:sldId id="2387" r:id="rId10"/>
    <p:sldId id="2381" r:id="rId11"/>
    <p:sldId id="2382" r:id="rId12"/>
    <p:sldId id="2383" r:id="rId13"/>
    <p:sldId id="2384" r:id="rId14"/>
    <p:sldId id="2393" r:id="rId15"/>
    <p:sldId id="2386" r:id="rId16"/>
    <p:sldId id="784" r:id="rId17"/>
    <p:sldId id="785" r:id="rId18"/>
    <p:sldId id="2373" r:id="rId19"/>
    <p:sldId id="263" r:id="rId20"/>
    <p:sldId id="2390" r:id="rId21"/>
    <p:sldId id="2391" r:id="rId22"/>
    <p:sldId id="2392" r:id="rId23"/>
    <p:sldId id="266" r:id="rId24"/>
    <p:sldId id="2374" r:id="rId25"/>
    <p:sldId id="270" r:id="rId26"/>
    <p:sldId id="265" r:id="rId27"/>
    <p:sldId id="2375" r:id="rId28"/>
    <p:sldId id="267" r:id="rId29"/>
    <p:sldId id="268" r:id="rId30"/>
    <p:sldId id="269" r:id="rId31"/>
    <p:sldId id="271" r:id="rId32"/>
    <p:sldId id="272" r:id="rId33"/>
    <p:sldId id="795" r:id="rId34"/>
    <p:sldId id="287" r:id="rId35"/>
    <p:sldId id="2370" r:id="rId36"/>
    <p:sldId id="2376" r:id="rId37"/>
    <p:sldId id="2371" r:id="rId38"/>
    <p:sldId id="2372" r:id="rId39"/>
    <p:sldId id="2377" r:id="rId40"/>
    <p:sldId id="2378" r:id="rId41"/>
    <p:sldId id="2379" r:id="rId42"/>
    <p:sldId id="2380" r:id="rId43"/>
    <p:sldId id="274" r:id="rId44"/>
    <p:sldId id="273" r:id="rId45"/>
    <p:sldId id="285" r:id="rId46"/>
    <p:sldId id="288"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171" autoAdjust="0"/>
    <p:restoredTop sz="94660"/>
  </p:normalViewPr>
  <p:slideViewPr>
    <p:cSldViewPr snapToGrid="0">
      <p:cViewPr varScale="1">
        <p:scale>
          <a:sx n="68" d="100"/>
          <a:sy n="68" d="100"/>
        </p:scale>
        <p:origin x="30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3" Target="NULL" TargetMode="External" Type="http://schemas.openxmlformats.org/officeDocument/2006/relationships/oleObject"/><Relationship Id="rId2" Target="colors1.xml" Type="http://schemas.microsoft.com/office/2011/relationships/chartColorStyle"/><Relationship Id="rId1" Target="style1.xml" Type="http://schemas.microsoft.com/office/2011/relationships/chartStyle"/></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mn-cs"/>
              </a:defRPr>
            </a:pPr>
            <a:r>
              <a:rPr lang="vi-VN" sz="1800" b="1" dirty="0"/>
              <a:t>Xuất khẩu gốm sứ của Việt Nam giai đoạn 2019 - 2023</a:t>
            </a:r>
          </a:p>
        </c:rich>
      </c:tx>
      <c:layout>
        <c:manualLayout>
          <c:xMode val="edge"/>
          <c:yMode val="edge"/>
          <c:x val="0.12928116797900263"/>
          <c:y val="0"/>
        </c:manualLayout>
      </c:layout>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2372260498687664"/>
          <c:y val="0.13779699803149603"/>
          <c:w val="0.75115895669291344"/>
          <c:h val="0.75307357283464571"/>
        </c:manualLayout>
      </c:layout>
      <c:barChart>
        <c:barDir val="col"/>
        <c:grouping val="clustered"/>
        <c:varyColors val="0"/>
        <c:ser>
          <c:idx val="1"/>
          <c:order val="1"/>
          <c:tx>
            <c:strRef>
              <c:f>Trang_tính1!$C$1</c:f>
              <c:strCache>
                <c:ptCount val="1"/>
                <c:pt idx="0">
                  <c:v>Cột1</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Trang_tính1!$A$2:$A$6</c:f>
              <c:strCache>
                <c:ptCount val="5"/>
                <c:pt idx="0">
                  <c:v>Năm 2019</c:v>
                </c:pt>
                <c:pt idx="1">
                  <c:v>Năm 2020</c:v>
                </c:pt>
                <c:pt idx="2">
                  <c:v>Năm 2021</c:v>
                </c:pt>
                <c:pt idx="3">
                  <c:v>Năm 2022</c:v>
                </c:pt>
                <c:pt idx="4">
                  <c:v>Năm 2023</c:v>
                </c:pt>
              </c:strCache>
            </c:strRef>
          </c:cat>
          <c:val>
            <c:numRef>
              <c:f>Trang_tính1!$C$2:$C$6</c:f>
              <c:numCache>
                <c:formatCode>General</c:formatCode>
                <c:ptCount val="5"/>
              </c:numCache>
            </c:numRef>
          </c:val>
          <c:extLst>
            <c:ext xmlns:c16="http://schemas.microsoft.com/office/drawing/2014/chart" uri="{C3380CC4-5D6E-409C-BE32-E72D297353CC}">
              <c16:uniqueId val="{00000001-95E0-42DF-BB0E-DD876676A049}"/>
            </c:ext>
          </c:extLst>
        </c:ser>
        <c:dLbls>
          <c:showLegendKey val="0"/>
          <c:showVal val="1"/>
          <c:showCatName val="0"/>
          <c:showSerName val="0"/>
          <c:showPercent val="0"/>
          <c:showBubbleSize val="0"/>
        </c:dLbls>
        <c:gapWidth val="219"/>
        <c:overlap val="-27"/>
        <c:axId val="2000758911"/>
        <c:axId val="2000747871"/>
      </c:barChart>
      <c:barChart>
        <c:barDir val="col"/>
        <c:grouping val="clustered"/>
        <c:varyColors val="0"/>
        <c:ser>
          <c:idx val="0"/>
          <c:order val="0"/>
          <c:tx>
            <c:strRef>
              <c:f>Trang_tính1!$B$1</c:f>
              <c:strCache>
                <c:ptCount val="1"/>
                <c:pt idx="0">
                  <c:v>Kim ngạch(triệu USD)</c:v>
                </c:pt>
              </c:strCache>
            </c:strRef>
          </c:tx>
          <c:spPr>
            <a:solidFill>
              <a:srgbClr val="0070C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Trang_tính1!$A$2:$A$6</c:f>
              <c:strCache>
                <c:ptCount val="5"/>
                <c:pt idx="0">
                  <c:v>Năm 2019</c:v>
                </c:pt>
                <c:pt idx="1">
                  <c:v>Năm 2020</c:v>
                </c:pt>
                <c:pt idx="2">
                  <c:v>Năm 2021</c:v>
                </c:pt>
                <c:pt idx="3">
                  <c:v>Năm 2022</c:v>
                </c:pt>
                <c:pt idx="4">
                  <c:v>Năm 2023</c:v>
                </c:pt>
              </c:strCache>
            </c:strRef>
          </c:cat>
          <c:val>
            <c:numRef>
              <c:f>Trang_tính1!$B$2:$B$6</c:f>
              <c:numCache>
                <c:formatCode>General</c:formatCode>
                <c:ptCount val="5"/>
                <c:pt idx="0">
                  <c:v>539.1</c:v>
                </c:pt>
                <c:pt idx="1">
                  <c:v>581</c:v>
                </c:pt>
                <c:pt idx="2">
                  <c:v>674.7</c:v>
                </c:pt>
                <c:pt idx="3">
                  <c:v>710.7</c:v>
                </c:pt>
                <c:pt idx="4">
                  <c:v>618.5</c:v>
                </c:pt>
              </c:numCache>
            </c:numRef>
          </c:val>
          <c:extLst>
            <c:ext xmlns:c16="http://schemas.microsoft.com/office/drawing/2014/chart" uri="{C3380CC4-5D6E-409C-BE32-E72D297353CC}">
              <c16:uniqueId val="{00000000-95E0-42DF-BB0E-DD876676A049}"/>
            </c:ext>
          </c:extLst>
        </c:ser>
        <c:dLbls>
          <c:showLegendKey val="0"/>
          <c:showVal val="1"/>
          <c:showCatName val="0"/>
          <c:showSerName val="0"/>
          <c:showPercent val="0"/>
          <c:showBubbleSize val="0"/>
        </c:dLbls>
        <c:gapWidth val="219"/>
        <c:overlap val="-27"/>
        <c:axId val="2082242159"/>
        <c:axId val="2082240719"/>
      </c:barChart>
      <c:lineChart>
        <c:grouping val="standard"/>
        <c:varyColors val="0"/>
        <c:ser>
          <c:idx val="2"/>
          <c:order val="2"/>
          <c:tx>
            <c:strRef>
              <c:f>Trang_tính1!$D$1</c:f>
              <c:strCache>
                <c:ptCount val="1"/>
                <c:pt idx="0">
                  <c:v>Tăng trưởng(%)</c:v>
                </c:pt>
              </c:strCache>
            </c:strRef>
          </c:tx>
          <c:spPr>
            <a:ln w="28575" cap="rnd">
              <a:solidFill>
                <a:srgbClr val="FFC000"/>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Trang_tính1!$A$2:$A$6</c:f>
              <c:strCache>
                <c:ptCount val="5"/>
                <c:pt idx="0">
                  <c:v>Năm 2019</c:v>
                </c:pt>
                <c:pt idx="1">
                  <c:v>Năm 2020</c:v>
                </c:pt>
                <c:pt idx="2">
                  <c:v>Năm 2021</c:v>
                </c:pt>
                <c:pt idx="3">
                  <c:v>Năm 2022</c:v>
                </c:pt>
                <c:pt idx="4">
                  <c:v>Năm 2023</c:v>
                </c:pt>
              </c:strCache>
            </c:strRef>
          </c:cat>
          <c:val>
            <c:numRef>
              <c:f>Trang_tính1!$D$2:$D$6</c:f>
              <c:numCache>
                <c:formatCode>General</c:formatCode>
                <c:ptCount val="5"/>
                <c:pt idx="0">
                  <c:v>5.9</c:v>
                </c:pt>
                <c:pt idx="1">
                  <c:v>7.8</c:v>
                </c:pt>
                <c:pt idx="2">
                  <c:v>16.100000000000001</c:v>
                </c:pt>
                <c:pt idx="3">
                  <c:v>5.3</c:v>
                </c:pt>
                <c:pt idx="4">
                  <c:v>-13</c:v>
                </c:pt>
              </c:numCache>
            </c:numRef>
          </c:val>
          <c:smooth val="0"/>
          <c:extLst>
            <c:ext xmlns:c16="http://schemas.microsoft.com/office/drawing/2014/chart" uri="{C3380CC4-5D6E-409C-BE32-E72D297353CC}">
              <c16:uniqueId val="{00000002-95E0-42DF-BB0E-DD876676A049}"/>
            </c:ext>
          </c:extLst>
        </c:ser>
        <c:dLbls>
          <c:showLegendKey val="0"/>
          <c:showVal val="1"/>
          <c:showCatName val="0"/>
          <c:showSerName val="0"/>
          <c:showPercent val="0"/>
          <c:showBubbleSize val="0"/>
        </c:dLbls>
        <c:marker val="1"/>
        <c:smooth val="0"/>
        <c:axId val="2000758911"/>
        <c:axId val="2000747871"/>
      </c:lineChart>
      <c:catAx>
        <c:axId val="20007589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00747871"/>
        <c:crosses val="autoZero"/>
        <c:auto val="1"/>
        <c:lblAlgn val="ctr"/>
        <c:lblOffset val="100"/>
        <c:noMultiLvlLbl val="0"/>
      </c:catAx>
      <c:valAx>
        <c:axId val="2000747871"/>
        <c:scaling>
          <c:orientation val="minMax"/>
          <c:max val="20"/>
          <c:min val="-15"/>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a:t>%</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00758911"/>
        <c:crosses val="autoZero"/>
        <c:crossBetween val="between"/>
      </c:valAx>
      <c:valAx>
        <c:axId val="2082240719"/>
        <c:scaling>
          <c:orientation val="minMax"/>
          <c:min val="0"/>
        </c:scaling>
        <c:delete val="0"/>
        <c:axPos val="r"/>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vi-VN" sz="1200" dirty="0"/>
                  <a:t>Triệu USD</a:t>
                </a:r>
                <a:endParaRPr lang="en-US" sz="1200" dirty="0"/>
              </a:p>
            </c:rich>
          </c:tx>
          <c:layout>
            <c:manualLayout>
              <c:xMode val="edge"/>
              <c:yMode val="edge"/>
              <c:x val="0.9354468503937009"/>
              <c:y val="0.4307398078917033"/>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2242159"/>
        <c:crosses val="max"/>
        <c:crossBetween val="between"/>
      </c:valAx>
      <c:catAx>
        <c:axId val="2082242159"/>
        <c:scaling>
          <c:orientation val="minMax"/>
        </c:scaling>
        <c:delete val="1"/>
        <c:axPos val="b"/>
        <c:numFmt formatCode="General" sourceLinked="1"/>
        <c:majorTickMark val="out"/>
        <c:minorTickMark val="none"/>
        <c:tickLblPos val="nextTo"/>
        <c:crossAx val="2082240719"/>
        <c:crosses val="autoZero"/>
        <c:auto val="1"/>
        <c:lblAlgn val="ctr"/>
        <c:lblOffset val="100"/>
        <c:noMultiLvlLbl val="0"/>
      </c:catAx>
      <c:spPr>
        <a:noFill/>
        <a:ln>
          <a:noFill/>
        </a:ln>
        <a:effectLst/>
      </c:spPr>
    </c:plotArea>
    <c:legend>
      <c:legendPos val="b"/>
      <c:legendEntry>
        <c:idx val="0"/>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3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5FF6FB41-0F72-4866-9C95-035E2780AAF5}" type="datetimeFigureOut">
              <a:rPr lang="en-US" smtClean="0"/>
              <a:pPr/>
              <a:t>09/22/2025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D0C757A7-7355-44B6-9909-19EE94F56F84}" type="slidenum">
              <a:rPr lang="en-US" smtClean="0"/>
              <a:pPr/>
              <a:t>‹#›</a:t>
            </a:fld>
            <a:endParaRPr lang="en-US" dirty="0"/>
          </a:p>
        </p:txBody>
      </p:sp>
    </p:spTree>
    <p:extLst>
      <p:ext uri="{BB962C8B-B14F-4D97-AF65-F5344CB8AC3E}">
        <p14:creationId xmlns:p14="http://schemas.microsoft.com/office/powerpoint/2010/main" val="15704734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industrialenergyaccelerator.org/wp-content/uploads/Technology-Compendium-Ceramic-Khurja-Cluster_resized.pdf?utm_source=chatgpt.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37805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UNIDO – </a:t>
            </a:r>
            <a:r>
              <a:rPr lang="en-US" i="1" dirty="0"/>
              <a:t>Technology Compendium for Energy Efficiency and Renewable Energy Opportunities in Ceramic Sector – </a:t>
            </a:r>
            <a:r>
              <a:rPr lang="en-US" i="1" dirty="0" err="1"/>
              <a:t>Khurja</a:t>
            </a:r>
            <a:r>
              <a:rPr lang="en-US" i="1" dirty="0"/>
              <a:t> Ceramic Cluster</a:t>
            </a:r>
          </a:p>
          <a:p>
            <a:r>
              <a:rPr lang="en-US" dirty="0">
                <a:hlinkClick r:id="rId3"/>
              </a:rPr>
              <a:t>Technology-Compendium-Ceramic-Khurja-Cluster_resized.pdf</a:t>
            </a:r>
            <a:endParaRPr lang="en-US" dirty="0"/>
          </a:p>
        </p:txBody>
      </p:sp>
    </p:spTree>
    <p:extLst>
      <p:ext uri="{BB962C8B-B14F-4D97-AF65-F5344CB8AC3E}">
        <p14:creationId xmlns:p14="http://schemas.microsoft.com/office/powerpoint/2010/main" val="181663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748282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arget="../media/image7.png" Type="http://schemas.openxmlformats.org/officeDocument/2006/relationships/image"/><Relationship Id="rId2" Target="../media/image6.jpeg" Type="http://schemas.openxmlformats.org/officeDocument/2006/relationships/image"/><Relationship Id="rId1" Target="../slideMasters/slideMaster1.xml" Type="http://schemas.openxmlformats.org/officeDocument/2006/relationships/slideMaster"/><Relationship Id="rId4" Target="../media/image5.png" Type="http://schemas.openxmlformats.org/officeDocument/2006/relationships/image"/></Relationships>
</file>

<file path=ppt/slideLayouts/_rels/slideLayout3.xml.rels><?xml version="1.0" encoding="UTF-8" standalone="yes" ?><Relationships xmlns="http://schemas.openxmlformats.org/package/2006/relationships"><Relationship Id="rId3" Target="../media/image7.png" Type="http://schemas.openxmlformats.org/officeDocument/2006/relationships/image"/><Relationship Id="rId2" Target="../media/image6.jpeg" Type="http://schemas.openxmlformats.org/officeDocument/2006/relationships/image"/><Relationship Id="rId1" Target="../slideMasters/slideMaster1.xml" Type="http://schemas.openxmlformats.org/officeDocument/2006/relationships/slideMaster"/><Relationship Id="rId4" Target="../media/image5.png" Type="http://schemas.openxmlformats.org/officeDocument/2006/relationships/image"/></Relationships>
</file>

<file path=ppt/slideLayouts/_rels/slideLayout4.xml.rels><?xml version="1.0" encoding="UTF-8" standalone="yes" ?><Relationships xmlns="http://schemas.openxmlformats.org/package/2006/relationships"><Relationship Id="rId3" Target="../media/image7.png" Type="http://schemas.openxmlformats.org/officeDocument/2006/relationships/image"/><Relationship Id="rId2" Target="../media/image6.jpeg" Type="http://schemas.openxmlformats.org/officeDocument/2006/relationships/image"/><Relationship Id="rId1" Target="../slideMasters/slideMaster1.xml" Type="http://schemas.openxmlformats.org/officeDocument/2006/relationships/slideMaster"/><Relationship Id="rId4" Target="../media/image5.png" Type="http://schemas.openxmlformats.org/officeDocument/2006/relationships/image"/></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0.png"/></Relationships>
</file>

<file path=ppt/slideLayouts/slideLayout1.xml><?xml version="1.0" encoding="utf-8"?>
<p:sldLayout xmlns:p="http://schemas.openxmlformats.org/presentationml/2006/main" xmlns:a="http://schemas.openxmlformats.org/drawingml/2006/main" xmlns:r="http://schemas.openxmlformats.org/officeDocument/2006/relationships" matchingName="Title slide" userDrawn="1">
  <p:cSld name="Title slide">
    <p:spTree>
      <p:nvGrpSpPr>
        <p:cNvPr id="1" name="Shape 8"/>
        <p:cNvGrpSpPr/>
        <p:nvPr/>
      </p:nvGrpSpPr>
      <p:grpSpPr>
        <a:xfrm>
          <a:off x="0" y="0"/>
          <a:ext cx="0" cy="0"/>
          <a:chOff x="0" y="0"/>
          <a:chExt cx="0" cy="0"/>
        </a:xfrm>
      </p:grpSpPr>
      <p:pic>
        <p:nvPicPr>
          <p:cNvPr id="6" name="Picture 5">
            <a:extLst>
              <a:ext uri="{FF2B5EF4-FFF2-40B4-BE49-F238E27FC236}">
                <a16:creationId xmlns:a16="http://schemas.microsoft.com/office/drawing/2014/main" id="{70D1F004-D61E-C774-B2C9-A53A1E57D198}"/>
              </a:ext>
            </a:extLst>
          </p:cNvPr>
          <p:cNvPicPr>
            <a:picLocks noChangeAspect="1"/>
          </p:cNvPicPr>
          <p:nvPr userDrawn="1"/>
        </p:nvPicPr>
        <p:blipFill>
          <a:blip cstate="print" r:embed="rId2">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7" name="AutoShape 2">
            <a:extLst>
              <a:ext uri="{FF2B5EF4-FFF2-40B4-BE49-F238E27FC236}">
                <a16:creationId xmlns:a16="http://schemas.microsoft.com/office/drawing/2014/main" id="{30FC5E82-6C47-7064-CFDB-40D4A033AD53}"/>
              </a:ext>
            </a:extLst>
          </p:cNvPr>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algn="ctr" w="25400">
                <a:solidFill>
                  <a:srgbClr val="000000"/>
                </a:solidFill>
                <a:miter lim="800000"/>
                <a:headEnd/>
                <a:tailEnd/>
              </a14:hiddenLine>
            </a:ext>
            <a:ext uri="{AF507438-7753-43E0-B8FC-AC1667EBCBE1}">
              <a14:hiddenEffects xmlns:a14="http://schemas.microsoft.com/office/drawing/2010/main">
                <a:effectLst>
                  <a:outerShdw algn="ctr" dir="2700000" dist="35921" rotWithShape="0">
                    <a:srgbClr val="CCCCCC"/>
                  </a:outerShdw>
                </a:effectLst>
              </a14:hiddenEffects>
            </a:ext>
          </a:extLst>
        </p:spPr>
        <p:txBody>
          <a:bodyPr anchor="t" anchorCtr="0" bIns="36576" compatLnSpc="1" lIns="36576" numCol="1" rIns="36576" tIns="36576" vert="horz" wrap="square">
            <a:prstTxWarp prst="textNoShape">
              <a:avLst/>
            </a:prstTxWarp>
          </a:bodyPr>
          <a:lstStyle/>
          <a:p>
            <a:endParaRPr dirty="0" lang="en-US">
              <a:latin charset="0" panose="020B0604020202020204" pitchFamily="34" typeface="Arial"/>
            </a:endParaRPr>
          </a:p>
        </p:txBody>
      </p:sp>
      <p:sp>
        <p:nvSpPr>
          <p:cNvPr id="8" name="Subtitle 2">
            <a:extLst>
              <a:ext uri="{FF2B5EF4-FFF2-40B4-BE49-F238E27FC236}">
                <a16:creationId xmlns:a16="http://schemas.microsoft.com/office/drawing/2014/main" id="{655023F7-4C46-129F-A9DC-D3718A053DE4}"/>
              </a:ext>
            </a:extLst>
          </p:cNvPr>
          <p:cNvSpPr>
            <a:spLocks noGrp="1"/>
          </p:cNvSpPr>
          <p:nvPr>
            <p:ph hasCustomPrompt="1" idx="1" type="subTitle"/>
          </p:nvPr>
        </p:nvSpPr>
        <p:spPr>
          <a:xfrm>
            <a:off x="838201" y="1926547"/>
            <a:ext cx="10515599" cy="1070557"/>
          </a:xfrm>
        </p:spPr>
        <p:txBody>
          <a:bodyPr/>
          <a:lstStyle>
            <a:lvl1pPr algn="ctr" indent="0" marL="0">
              <a:lnSpc>
                <a:spcPct val="100000"/>
              </a:lnSpc>
              <a:buNone/>
              <a:defRPr b="1" baseline="0" sz="2400">
                <a:solidFill>
                  <a:srgbClr val="003153"/>
                </a:solidFill>
                <a:latin charset="0" panose="020B0604020202020204" pitchFamily="34" typeface="Arial"/>
                <a:cs charset="0" panose="020B0604020202020204" pitchFamily="34" typeface="Arial"/>
              </a:defRPr>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dirty="0" lang="en-US"/>
              <a:t>DỰ ÁN THÚC ĐẨY TIẾT KIỆM NĂNG LƯỢNG </a:t>
            </a:r>
          </a:p>
          <a:p>
            <a:r>
              <a:rPr dirty="0" lang="en-US"/>
              <a:t>TRONG CÁC NGÀNH CÔNG NGHIỆP VIỆT NAM</a:t>
            </a:r>
          </a:p>
        </p:txBody>
      </p:sp>
      <p:sp>
        <p:nvSpPr>
          <p:cNvPr id="11" name="Date Placeholder 3">
            <a:extLst>
              <a:ext uri="{FF2B5EF4-FFF2-40B4-BE49-F238E27FC236}">
                <a16:creationId xmlns:a16="http://schemas.microsoft.com/office/drawing/2014/main" id="{76C522FF-53FE-DCA9-1104-BF27B501619C}"/>
              </a:ext>
            </a:extLst>
          </p:cNvPr>
          <p:cNvSpPr>
            <a:spLocks noGrp="1"/>
          </p:cNvSpPr>
          <p:nvPr>
            <p:ph idx="10" sz="half" type="dt"/>
          </p:nvPr>
        </p:nvSpPr>
        <p:spPr>
          <a:xfrm>
            <a:off x="838200" y="6356350"/>
            <a:ext cx="2743200" cy="365125"/>
          </a:xfrm>
          <a:prstGeom prst="rect">
            <a:avLst/>
          </a:prstGeom>
        </p:spPr>
        <p:txBody>
          <a:bodyPr/>
          <a:lstStyle/>
          <a:p>
            <a:fld id="{31E3CAD9-E7AB-4E26-84DB-EF5CB779DEBB}" type="datetimeFigureOut">
              <a:rPr lang="en-US" smtClean="0"/>
              <a:t>09/22/2025</a:t>
            </a:fld>
            <a:endParaRPr lang="en-US"/>
          </a:p>
        </p:txBody>
      </p:sp>
      <p:sp>
        <p:nvSpPr>
          <p:cNvPr id="12" name="Footer Placeholder 4">
            <a:extLst>
              <a:ext uri="{FF2B5EF4-FFF2-40B4-BE49-F238E27FC236}">
                <a16:creationId xmlns:a16="http://schemas.microsoft.com/office/drawing/2014/main" id="{BB2A18B7-3C3D-F8F6-111C-D6F1FDD2385B}"/>
              </a:ext>
            </a:extLst>
          </p:cNvPr>
          <p:cNvSpPr>
            <a:spLocks noGrp="1"/>
          </p:cNvSpPr>
          <p:nvPr>
            <p:ph idx="11" sz="quarter" type="ftr"/>
          </p:nvPr>
        </p:nvSpPr>
        <p:spPr>
          <a:xfrm>
            <a:off x="4038600" y="6356350"/>
            <a:ext cx="4114800" cy="365125"/>
          </a:xfrm>
          <a:prstGeom prst="rect">
            <a:avLst/>
          </a:prstGeom>
        </p:spPr>
        <p:txBody>
          <a:bodyPr/>
          <a:lstStyle/>
          <a:p>
            <a:endParaRPr lang="en-US"/>
          </a:p>
        </p:txBody>
      </p:sp>
      <p:sp>
        <p:nvSpPr>
          <p:cNvPr id="13" name="Slide Number Placeholder 5">
            <a:extLst>
              <a:ext uri="{FF2B5EF4-FFF2-40B4-BE49-F238E27FC236}">
                <a16:creationId xmlns:a16="http://schemas.microsoft.com/office/drawing/2014/main" id="{9D9AA85B-A6C6-1DB2-B173-FCCEC82B965D}"/>
              </a:ext>
            </a:extLst>
          </p:cNvPr>
          <p:cNvSpPr>
            <a:spLocks noGrp="1"/>
          </p:cNvSpPr>
          <p:nvPr>
            <p:ph idx="12" sz="quarter" type="sldNum"/>
          </p:nvPr>
        </p:nvSpPr>
        <p:spPr>
          <a:xfrm>
            <a:off x="8610600" y="6356350"/>
            <a:ext cx="2743200" cy="365125"/>
          </a:xfrm>
          <a:prstGeom prst="rect">
            <a:avLst/>
          </a:prstGeom>
        </p:spPr>
        <p:txBody>
          <a:bodyPr/>
          <a:lstStyle/>
          <a:p>
            <a:fld id="{DDA70A67-A867-42F0-871F-01B78550C99D}" type="slidenum">
              <a:rPr lang="en-US" smtClean="0"/>
              <a:t>‹#›</a:t>
            </a:fld>
            <a:endParaRPr lang="en-US"/>
          </a:p>
        </p:txBody>
      </p:sp>
      <p:sp>
        <p:nvSpPr>
          <p:cNvPr id="14" name="Freeform 21">
            <a:extLst>
              <a:ext uri="{FF2B5EF4-FFF2-40B4-BE49-F238E27FC236}">
                <a16:creationId xmlns:a16="http://schemas.microsoft.com/office/drawing/2014/main" id="{10A56D84-4284-317D-1264-ED9C57C7EC13}"/>
              </a:ext>
            </a:extLst>
          </p:cNvPr>
          <p:cNvSpPr/>
          <p:nvPr userDrawn="1"/>
        </p:nvSpPr>
        <p:spPr>
          <a:xfrm>
            <a:off x="10399090" y="537310"/>
            <a:ext cx="954710" cy="674762"/>
          </a:xfrm>
          <a:custGeom>
            <a:avLst/>
            <a:gdLst/>
            <a:ahLst/>
            <a:cxnLst/>
            <a:rect b="b" l="l" r="r" t="t"/>
            <a:pathLst>
              <a:path h="1388740" w="1964908">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15" name="Freeform 22">
            <a:extLst>
              <a:ext uri="{FF2B5EF4-FFF2-40B4-BE49-F238E27FC236}">
                <a16:creationId xmlns:a16="http://schemas.microsoft.com/office/drawing/2014/main" id="{AEF96E43-2AE5-B947-2832-C1369F2DB125}"/>
              </a:ext>
            </a:extLst>
          </p:cNvPr>
          <p:cNvSpPr/>
          <p:nvPr userDrawn="1"/>
        </p:nvSpPr>
        <p:spPr>
          <a:xfrm>
            <a:off x="7043882" y="508294"/>
            <a:ext cx="1186237" cy="668008"/>
          </a:xfrm>
          <a:custGeom>
            <a:avLst/>
            <a:gdLst/>
            <a:ahLst/>
            <a:cxnLst/>
            <a:rect b="b" l="l" r="r" t="t"/>
            <a:pathLst>
              <a:path h="1374840" w="2441419">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16" name="Picture 15">
            <a:extLst>
              <a:ext uri="{FF2B5EF4-FFF2-40B4-BE49-F238E27FC236}">
                <a16:creationId xmlns:a16="http://schemas.microsoft.com/office/drawing/2014/main" id="{9239A46A-F83C-670B-DD4C-0EDB48558C74}"/>
              </a:ext>
            </a:extLst>
          </p:cNvPr>
          <p:cNvPicPr>
            <a:picLocks noChangeAspect="1"/>
          </p:cNvPicPr>
          <p:nvPr userDrawn="1"/>
        </p:nvPicPr>
        <p:blipFill rotWithShape="1">
          <a:blip cstate="print" r:embed="rId5">
            <a:extLst>
              <a:ext uri="{28A0092B-C50C-407E-A947-70E740481C1C}">
                <a14:useLocalDpi xmlns:a14="http://schemas.microsoft.com/office/drawing/2010/main" val="0"/>
              </a:ext>
            </a:extLst>
          </a:blip>
          <a:srcRect b="379" t="423"/>
          <a:stretch/>
        </p:blipFill>
        <p:spPr>
          <a:xfrm>
            <a:off x="807627" y="619012"/>
            <a:ext cx="1138706" cy="446573"/>
          </a:xfrm>
          <a:prstGeom prst="rect">
            <a:avLst/>
          </a:prstGeom>
        </p:spPr>
      </p:pic>
      <p:pic>
        <p:nvPicPr>
          <p:cNvPr id="17" name="Picture 16">
            <a:extLst>
              <a:ext uri="{FF2B5EF4-FFF2-40B4-BE49-F238E27FC236}">
                <a16:creationId xmlns:a16="http://schemas.microsoft.com/office/drawing/2014/main" id="{9C0A85EB-1284-F0A8-5413-025432C988C1}"/>
              </a:ext>
            </a:extLst>
          </p:cNvPr>
          <p:cNvPicPr>
            <a:picLocks noChangeAspect="1"/>
          </p:cNvPicPr>
          <p:nvPr userDrawn="1"/>
        </p:nvPicPr>
        <p:blipFill>
          <a:blip cstate="print" r:embed="rId6">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3511183751"/>
      </p:ext>
    </p:extLst>
  </p:cSld>
  <p:clrMapOvr>
    <a:masterClrMapping/>
  </p:clrMapOvr>
</p:sldLayout>
</file>

<file path=ppt/slideLayouts/slideLayout2.xml><?xml version="1.0" encoding="utf-8"?>
<p:sldLayout xmlns:p="http://schemas.openxmlformats.org/presentationml/2006/main" xmlns:a="http://schemas.openxmlformats.org/drawingml/2006/main" xmlns:r="http://schemas.openxmlformats.org/officeDocument/2006/relationships" userDrawn="1">
  <p:cSld name="Two Content">
    <p:spTree>
      <p:nvGrpSpPr>
        <p:cNvPr id="1" name=""/>
        <p:cNvGrpSpPr/>
        <p:nvPr/>
      </p:nvGrpSpPr>
      <p:grpSpPr>
        <a:xfrm>
          <a:off x="0" y="0"/>
          <a:ext cx="0" cy="0"/>
          <a:chOff x="0" y="0"/>
          <a:chExt cx="0" cy="0"/>
        </a:xfrm>
      </p:grpSpPr>
      <p:pic>
        <p:nvPicPr>
          <p:cNvPr id="12" name="Picture 8">
            <a:extLst>
              <a:ext uri="{FF2B5EF4-FFF2-40B4-BE49-F238E27FC236}">
                <a16:creationId xmlns:a16="http://schemas.microsoft.com/office/drawing/2014/main" id="{4CC88E0E-A244-CDC0-A7C3-9A3AEA63609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a:extLst>
              <a:ext uri="{FF2B5EF4-FFF2-40B4-BE49-F238E27FC236}">
                <a16:creationId xmlns:a16="http://schemas.microsoft.com/office/drawing/2014/main" id="{5C3D5AC0-F441-1622-A7A7-8DBBD5AEF6CF}"/>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dirty="0" lang="en-US">
              <a:latin charset="0" panose="020B0604020202020204" pitchFamily="34" typeface="Arial"/>
            </a:endParaRPr>
          </a:p>
        </p:txBody>
      </p:sp>
      <p:pic>
        <p:nvPicPr>
          <p:cNvPr descr="A blue and green logo&#10;&#10;Description automatically generated" id="14" name="Picture 13">
            <a:extLst>
              <a:ext uri="{FF2B5EF4-FFF2-40B4-BE49-F238E27FC236}">
                <a16:creationId xmlns:a16="http://schemas.microsoft.com/office/drawing/2014/main" id="{541388E8-9823-BA04-DE6D-1B9F5A8E60D4}"/>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5" name="Straight Connector 14">
            <a:extLst>
              <a:ext uri="{FF2B5EF4-FFF2-40B4-BE49-F238E27FC236}">
                <a16:creationId xmlns:a16="http://schemas.microsoft.com/office/drawing/2014/main" id="{04E14979-B3BF-28BC-E003-44330B9BA49F}"/>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5A3C28A5-6029-1558-3F34-7708D4A9F7C5}"/>
              </a:ext>
            </a:extLst>
          </p:cNvPr>
          <p:cNvSpPr txBox="1"/>
          <p:nvPr userDrawn="1"/>
        </p:nvSpPr>
        <p:spPr>
          <a:xfrm>
            <a:off x="2099153" y="667369"/>
            <a:ext cx="7729873"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rPr>
              <a:t>Dự</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án</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Thúc</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đẩy</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Tiết</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kiệm</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năng</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lượng</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trong</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các</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ngành</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công</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nghiệp</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Việt</a:t>
            </a:r>
            <a:r>
              <a:rPr b="1" baseline="0" dirty="0" i="1" lang="en-US" sz="1600">
                <a:solidFill>
                  <a:srgbClr val="466DB0"/>
                </a:solidFill>
                <a:latin charset="0" panose="020B0604020202020204" pitchFamily="34" typeface="Arial"/>
              </a:rPr>
              <a:t> Nam</a:t>
            </a:r>
            <a:endParaRPr b="1" dirty="0" i="1" lang="en-US" sz="1600">
              <a:solidFill>
                <a:srgbClr val="466DB0"/>
              </a:solidFill>
              <a:latin charset="0" panose="020B0604020202020204" pitchFamily="34" typeface="Arial"/>
            </a:endParaRPr>
          </a:p>
        </p:txBody>
      </p:sp>
      <p:pic>
        <p:nvPicPr>
          <p:cNvPr id="17" name="Picture 16">
            <a:extLst>
              <a:ext uri="{FF2B5EF4-FFF2-40B4-BE49-F238E27FC236}">
                <a16:creationId xmlns:a16="http://schemas.microsoft.com/office/drawing/2014/main" id="{4EB45365-1D37-082C-55AA-61C9A2B26375}"/>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464284769"/>
      </p:ext>
    </p:extLst>
  </p:cSld>
  <p:clrMapOvr>
    <a:masterClrMapping/>
  </p:clrMapOvr>
  <p:transition/>
</p:sldLayout>
</file>

<file path=ppt/slideLayouts/slideLayout3.xml><?xml version="1.0" encoding="utf-8"?>
<p:sldLayout xmlns:p="http://schemas.openxmlformats.org/presentationml/2006/main" xmlns:a="http://schemas.openxmlformats.org/drawingml/2006/main" xmlns:r="http://schemas.openxmlformats.org/officeDocument/2006/relationships" userDrawn="1">
  <p:cSld name="Title and Content">
    <p:spTree>
      <p:nvGrpSpPr>
        <p:cNvPr id="1" name=""/>
        <p:cNvGrpSpPr/>
        <p:nvPr/>
      </p:nvGrpSpPr>
      <p:grpSpPr>
        <a:xfrm>
          <a:off x="0" y="0"/>
          <a:ext cx="0" cy="0"/>
          <a:chOff x="0" y="0"/>
          <a:chExt cx="0" cy="0"/>
        </a:xfrm>
      </p:grpSpPr>
      <p:pic>
        <p:nvPicPr>
          <p:cNvPr id="11" name="Picture 8">
            <a:extLst>
              <a:ext uri="{FF2B5EF4-FFF2-40B4-BE49-F238E27FC236}">
                <a16:creationId xmlns:a16="http://schemas.microsoft.com/office/drawing/2014/main" id="{2E1D0376-9B53-2C7F-3276-8E79048669A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C4ECD904-B836-F1BD-D8A6-8B2E37C58122}"/>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dirty="0" lang="en-US">
              <a:latin charset="0" panose="020B0604020202020204" pitchFamily="34" typeface="Arial"/>
            </a:endParaRPr>
          </a:p>
        </p:txBody>
      </p:sp>
      <p:pic>
        <p:nvPicPr>
          <p:cNvPr descr="A blue and green logo&#10;&#10;Description automatically generated" id="13" name="Picture 12">
            <a:extLst>
              <a:ext uri="{FF2B5EF4-FFF2-40B4-BE49-F238E27FC236}">
                <a16:creationId xmlns:a16="http://schemas.microsoft.com/office/drawing/2014/main" id="{7DB8F7FF-EC83-87F1-9F0E-A4CDEB30029A}"/>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4" name="Straight Connector 13">
            <a:extLst>
              <a:ext uri="{FF2B5EF4-FFF2-40B4-BE49-F238E27FC236}">
                <a16:creationId xmlns:a16="http://schemas.microsoft.com/office/drawing/2014/main" id="{0340E741-FE98-D046-0462-A14A5071611C}"/>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9918058-59AB-459F-9861-BE59D79E53C7}"/>
              </a:ext>
            </a:extLst>
          </p:cNvPr>
          <p:cNvSpPr txBox="1"/>
          <p:nvPr userDrawn="1"/>
        </p:nvSpPr>
        <p:spPr>
          <a:xfrm>
            <a:off x="2099153" y="667369"/>
            <a:ext cx="7729873"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rPr>
              <a:t>Dự</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án</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Thúc</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đẩy</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Tiết</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kiệm</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năng</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lượng</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trong</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các</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ngành</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công</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nghiệp</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Việt</a:t>
            </a:r>
            <a:r>
              <a:rPr b="1" baseline="0" dirty="0" i="1" lang="en-US" sz="1600">
                <a:solidFill>
                  <a:srgbClr val="466DB0"/>
                </a:solidFill>
                <a:latin charset="0" panose="020B0604020202020204" pitchFamily="34" typeface="Arial"/>
              </a:rPr>
              <a:t> Nam</a:t>
            </a:r>
            <a:endParaRPr b="1" dirty="0" i="1" lang="en-US" sz="1600">
              <a:solidFill>
                <a:srgbClr val="466DB0"/>
              </a:solidFill>
              <a:latin charset="0" panose="020B0604020202020204" pitchFamily="34" typeface="Arial"/>
            </a:endParaRPr>
          </a:p>
        </p:txBody>
      </p:sp>
      <p:pic>
        <p:nvPicPr>
          <p:cNvPr id="16" name="Picture 15">
            <a:extLst>
              <a:ext uri="{FF2B5EF4-FFF2-40B4-BE49-F238E27FC236}">
                <a16:creationId xmlns:a16="http://schemas.microsoft.com/office/drawing/2014/main" id="{5B465C30-0751-8214-2D19-6E28854DBE95}"/>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442454145"/>
      </p:ext>
    </p:extLst>
  </p:cSld>
  <p:clrMapOvr>
    <a:masterClrMapping/>
  </p:clrMapOvr>
  <p:transition/>
</p:sldLayout>
</file>

<file path=ppt/slideLayouts/slideLayout4.xml><?xml version="1.0" encoding="utf-8"?>
<p:sldLayout xmlns:p="http://schemas.openxmlformats.org/presentationml/2006/main" xmlns:a="http://schemas.openxmlformats.org/drawingml/2006/main" xmlns:r="http://schemas.openxmlformats.org/officeDocument/2006/relationships" matchingName="Title and body" userDrawn="1">
  <p:cSld name="Title and body">
    <p:spTree>
      <p:nvGrpSpPr>
        <p:cNvPr id="1" name="Shape 13"/>
        <p:cNvGrpSpPr/>
        <p:nvPr/>
      </p:nvGrpSpPr>
      <p:grpSpPr>
        <a:xfrm>
          <a:off x="0" y="0"/>
          <a:ext cx="0" cy="0"/>
          <a:chOff x="0" y="0"/>
          <a:chExt cx="0" cy="0"/>
        </a:xfrm>
      </p:grpSpPr>
      <p:pic>
        <p:nvPicPr>
          <p:cNvPr id="4" name="Picture 8">
            <a:extLst>
              <a:ext uri="{FF2B5EF4-FFF2-40B4-BE49-F238E27FC236}">
                <a16:creationId xmlns:a16="http://schemas.microsoft.com/office/drawing/2014/main" id="{9C1F0028-BB40-5042-88C8-4C815319B6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57500424-5487-D8E1-C10F-74DD603A077E}"/>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dirty="0" lang="en-US">
              <a:latin charset="0" panose="020B0604020202020204" pitchFamily="34" typeface="Arial"/>
            </a:endParaRPr>
          </a:p>
        </p:txBody>
      </p:sp>
      <p:pic>
        <p:nvPicPr>
          <p:cNvPr descr="A blue and green logo&#10;&#10;Description automatically generated" id="9" name="Picture 8">
            <a:extLst>
              <a:ext uri="{FF2B5EF4-FFF2-40B4-BE49-F238E27FC236}">
                <a16:creationId xmlns:a16="http://schemas.microsoft.com/office/drawing/2014/main" id="{122D1C47-355F-06C0-3594-2843C9ECC50E}"/>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0" name="Straight Connector 9">
            <a:extLst>
              <a:ext uri="{FF2B5EF4-FFF2-40B4-BE49-F238E27FC236}">
                <a16:creationId xmlns:a16="http://schemas.microsoft.com/office/drawing/2014/main" id="{BBA684E1-83BC-ABC6-7AF0-CDB0FE2DA058}"/>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19888A3-23D5-99A6-B976-9F0EE2A01FF1}"/>
              </a:ext>
            </a:extLst>
          </p:cNvPr>
          <p:cNvSpPr txBox="1"/>
          <p:nvPr userDrawn="1"/>
        </p:nvSpPr>
        <p:spPr>
          <a:xfrm>
            <a:off x="2099153" y="667369"/>
            <a:ext cx="7729873"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rPr>
              <a:t>Dự</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án</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Thúc</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đẩy</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Tiết</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kiệm</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năng</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lượng</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trong</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các</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ngành</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công</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nghiệp</a:t>
            </a:r>
            <a:r>
              <a:rPr b="1" baseline="0" dirty="0" i="1" lang="en-US" sz="1600">
                <a:solidFill>
                  <a:srgbClr val="466DB0"/>
                </a:solidFill>
                <a:latin charset="0" panose="020B0604020202020204" pitchFamily="34" typeface="Arial"/>
              </a:rPr>
              <a:t> </a:t>
            </a:r>
            <a:r>
              <a:rPr b="1" baseline="0" dirty="0" err="1" i="1" lang="en-US" sz="1600">
                <a:solidFill>
                  <a:srgbClr val="466DB0"/>
                </a:solidFill>
                <a:latin charset="0" panose="020B0604020202020204" pitchFamily="34" typeface="Arial"/>
              </a:rPr>
              <a:t>Việt</a:t>
            </a:r>
            <a:r>
              <a:rPr b="1" baseline="0" dirty="0" i="1" lang="en-US" sz="1600">
                <a:solidFill>
                  <a:srgbClr val="466DB0"/>
                </a:solidFill>
                <a:latin charset="0" panose="020B0604020202020204" pitchFamily="34" typeface="Arial"/>
              </a:rPr>
              <a:t> Nam</a:t>
            </a:r>
            <a:endParaRPr b="1" dirty="0" i="1" lang="en-US" sz="1600">
              <a:solidFill>
                <a:srgbClr val="466DB0"/>
              </a:solidFill>
              <a:latin charset="0" panose="020B0604020202020204" pitchFamily="34" typeface="Arial"/>
            </a:endParaRPr>
          </a:p>
        </p:txBody>
      </p:sp>
      <p:pic>
        <p:nvPicPr>
          <p:cNvPr id="12" name="Picture 11">
            <a:extLst>
              <a:ext uri="{FF2B5EF4-FFF2-40B4-BE49-F238E27FC236}">
                <a16:creationId xmlns:a16="http://schemas.microsoft.com/office/drawing/2014/main" id="{233DE4BF-AD5F-D445-F118-598F364C7EA6}"/>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24217976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CD526C43-D195-4D1A-9EFA-AA81D07472FE}" type="slidenum">
              <a:rPr lang="en-GB"/>
              <a:pPr>
                <a:defRPr/>
              </a:pPr>
              <a:t>‹#›</a:t>
            </a:fld>
            <a:endParaRPr lang="en-GB"/>
          </a:p>
        </p:txBody>
      </p:sp>
      <p:pic>
        <p:nvPicPr>
          <p:cNvPr id="6" name="Picture 5">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7" name="Picture 6">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ABA5D615-0A23-1F02-B340-BA84ACF71A72}"/>
              </a:ext>
            </a:extLst>
          </p:cNvPr>
          <p:cNvPicPr>
            <a:picLocks noChangeAspect="1"/>
          </p:cNvPicPr>
          <p:nvPr userDrawn="1"/>
        </p:nvPicPr>
        <p:blipFill>
          <a:blip r:embed="rId4"/>
          <a:stretch>
            <a:fillRect/>
          </a:stretch>
        </p:blipFill>
        <p:spPr>
          <a:xfrm>
            <a:off x="8694048" y="79666"/>
            <a:ext cx="1893579" cy="390615"/>
          </a:xfrm>
          <a:prstGeom prst="rect">
            <a:avLst/>
          </a:prstGeom>
        </p:spPr>
      </p:pic>
      <p:pic>
        <p:nvPicPr>
          <p:cNvPr id="9" name="Picture 8">
            <a:extLst>
              <a:ext uri="{FF2B5EF4-FFF2-40B4-BE49-F238E27FC236}">
                <a16:creationId xmlns:a16="http://schemas.microsoft.com/office/drawing/2014/main" id="{61EADC86-86F9-2293-2229-7419BC4D2724}"/>
              </a:ext>
            </a:extLst>
          </p:cNvPr>
          <p:cNvPicPr>
            <a:picLocks noChangeAspect="1"/>
          </p:cNvPicPr>
          <p:nvPr userDrawn="1"/>
        </p:nvPicPr>
        <p:blipFill>
          <a:blip r:embed="rId5"/>
          <a:stretch>
            <a:fillRect/>
          </a:stretch>
        </p:blipFill>
        <p:spPr>
          <a:xfrm>
            <a:off x="10881839" y="-297814"/>
            <a:ext cx="1145573" cy="1145573"/>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9900591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06400" y="152401"/>
            <a:ext cx="11277600" cy="563563"/>
          </a:xfrm>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Table Placeholder 2"/>
          <p:cNvSpPr>
            <a:spLocks noGrp="1"/>
          </p:cNvSpPr>
          <p:nvPr>
            <p:ph type="tbl" idx="1"/>
          </p:nvPr>
        </p:nvSpPr>
        <p:spPr>
          <a:xfrm>
            <a:off x="609600" y="1152526"/>
            <a:ext cx="10972800" cy="5248275"/>
          </a:xfrm>
        </p:spPr>
        <p:txBody>
          <a:bodyPr/>
          <a:lstStyle>
            <a:lvl1pPr>
              <a:defRPr>
                <a:solidFill>
                  <a:schemeClr val="tx1"/>
                </a:solidFill>
                <a:latin typeface="Arial" panose="020B0604020202020204" pitchFamily="34" charset="0"/>
                <a:cs typeface="Arial" panose="020B0604020202020204" pitchFamily="34" charset="0"/>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7823200" y="6461126"/>
            <a:ext cx="3860800" cy="320675"/>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9347200" y="6537326"/>
            <a:ext cx="2844800" cy="320675"/>
          </a:xfrm>
        </p:spPr>
        <p:txBody>
          <a:bodyPr/>
          <a:lstStyle>
            <a:lvl1pPr>
              <a:defRPr sz="1400">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4590B5-A5FA-4EC3-92AC-AD566F78E6A0}" type="slidenum">
              <a:rPr kumimoji="0" lang="en-US" altLang="en-US" sz="1400" b="0" i="0" u="none" strike="noStrike" kern="1200" cap="none" spc="0" normalizeH="0" baseline="0" noProof="0">
                <a:ln>
                  <a:noFill/>
                </a:ln>
                <a:solidFill>
                  <a:srgbClr val="000000"/>
                </a:solidFill>
                <a:effectLst/>
                <a:uLnTx/>
                <a:uFillTx/>
                <a:latin typeface="Arial"/>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altLang="en-US" sz="1400" b="0" i="0" u="none" strike="noStrike" kern="1200" cap="none" spc="0" normalizeH="0" baseline="0" noProof="0">
              <a:ln>
                <a:noFill/>
              </a:ln>
              <a:solidFill>
                <a:srgbClr val="000000"/>
              </a:solidFill>
              <a:effectLst/>
              <a:uLnTx/>
              <a:uFillTx/>
              <a:latin typeface="Arial"/>
              <a:ea typeface="+mn-ea"/>
              <a:cs typeface="+mn-cs"/>
            </a:endParaRPr>
          </a:p>
        </p:txBody>
      </p:sp>
      <p:sp>
        <p:nvSpPr>
          <p:cNvPr id="6" name="Rectangle 4">
            <a:extLst>
              <a:ext uri="{FF2B5EF4-FFF2-40B4-BE49-F238E27FC236}">
                <a16:creationId xmlns:a16="http://schemas.microsoft.com/office/drawing/2014/main" id="{8CA8605F-DBD1-54E8-78D7-D7822BCBAA59}"/>
              </a:ext>
            </a:extLst>
          </p:cNvPr>
          <p:cNvSpPr>
            <a:spLocks noGrp="1" noChangeArrowheads="1"/>
          </p:cNvSpPr>
          <p:nvPr>
            <p:ph type="dt" sz="half" idx="12"/>
          </p:nvPr>
        </p:nvSpPr>
        <p:spPr>
          <a:xfrm>
            <a:off x="19051" y="838200"/>
            <a:ext cx="11277600" cy="228600"/>
          </a:xfrm>
        </p:spPr>
        <p:txBody>
          <a:bodyPr/>
          <a:lstStyle>
            <a:lvl1pPr>
              <a:defRPr>
                <a:latin typeface="Arial"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cxnSp>
        <p:nvCxnSpPr>
          <p:cNvPr id="7" name="Straight Connector 6">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9" name="Picture 8">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10" name="Picture 9">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1" name="Picture 10">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3134431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392845889"/>
      </p:ext>
    </p:extLst>
  </p:cSld>
  <p:clrMap bg1="lt1" tx1="dk1" bg2="dk2" tx2="lt2" accent1="accent1" accent2="accent2" accent3="accent3" accent4="accent4" accent5="accent5" accent6="accent6" hlink="hlink" folHlink="folHlink"/>
  <p:sldLayoutIdLst>
    <p:sldLayoutId id="2147483666" r:id="rId1"/>
    <p:sldLayoutId id="2147483686" r:id="rId2"/>
    <p:sldLayoutId id="2147483687" r:id="rId3"/>
    <p:sldLayoutId id="2147483688" r:id="rId4"/>
    <p:sldLayoutId id="2147483689" r:id="rId5"/>
    <p:sldLayoutId id="2147483690"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arget="../media/image22.jpeg" Type="http://schemas.openxmlformats.org/officeDocument/2006/relationships/image"/><Relationship Id="rId1" Target="../slideLayouts/slideLayout2.xml" Type="http://schemas.openxmlformats.org/officeDocument/2006/relationships/slideLayout"/></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arget="../media/image25.jpeg" Type="http://schemas.openxmlformats.org/officeDocument/2006/relationships/image"/><Relationship Id="rId7" Target="../media/image29.jpeg" Type="http://schemas.openxmlformats.org/officeDocument/2006/relationships/image"/><Relationship Id="rId2" Target="../media/image24.jpeg" Type="http://schemas.openxmlformats.org/officeDocument/2006/relationships/image"/><Relationship Id="rId1" Target="../slideLayouts/slideLayout3.xml" Type="http://schemas.openxmlformats.org/officeDocument/2006/relationships/slideLayout"/><Relationship Id="rId6" Target="../media/image28.jpeg" Type="http://schemas.openxmlformats.org/officeDocument/2006/relationships/image"/><Relationship Id="rId5" Target="../media/image27.jpeg" Type="http://schemas.openxmlformats.org/officeDocument/2006/relationships/image"/><Relationship Id="rId4" Target="../media/image26.jpeg" Type="http://schemas.openxmlformats.org/officeDocument/2006/relationships/image"/></Relationships>
</file>

<file path=ppt/slides/_rels/slide21.xml.rels><?xml version="1.0" encoding="UTF-8" standalone="yes" ?><Relationships xmlns="http://schemas.openxmlformats.org/package/2006/relationships"><Relationship Id="rId3" Target="../media/image31.jpeg" Type="http://schemas.openxmlformats.org/officeDocument/2006/relationships/image"/><Relationship Id="rId2" Target="../media/image30.jpeg" Type="http://schemas.openxmlformats.org/officeDocument/2006/relationships/image"/><Relationship Id="rId1" Target="../slideLayouts/slideLayout3.xml" Type="http://schemas.openxmlformats.org/officeDocument/2006/relationships/slideLayout"/></Relationships>
</file>

<file path=ppt/slides/_rels/slide22.xml.rels><?xml version="1.0" encoding="UTF-8" standalone="yes" ?><Relationships xmlns="http://schemas.openxmlformats.org/package/2006/relationships"><Relationship Id="rId3" Target="../media/image33.jpeg" Type="http://schemas.openxmlformats.org/officeDocument/2006/relationships/image"/><Relationship Id="rId2" Target="../media/image32.jpeg" Type="http://schemas.openxmlformats.org/officeDocument/2006/relationships/image"/><Relationship Id="rId1" Target="../slideLayouts/slideLayout3.xml" Type="http://schemas.openxmlformats.org/officeDocument/2006/relationships/slideLayout"/></Relationships>
</file>

<file path=ppt/slides/_rels/slide2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arget="../media/image37.jpeg" Type="http://schemas.openxmlformats.org/officeDocument/2006/relationships/image"/><Relationship Id="rId7" Target="../media/image39.jpeg" Type="http://schemas.openxmlformats.org/officeDocument/2006/relationships/image"/><Relationship Id="rId2" Target="../slideLayouts/slideLayout3.xml" Type="http://schemas.openxmlformats.org/officeDocument/2006/relationships/slideLayout"/><Relationship Id="rId1" Target="../drawings/vmlDrawing1.vml" Type="http://schemas.openxmlformats.org/officeDocument/2006/relationships/vmlDrawing"/><Relationship Id="rId6" Target="../media/image38.jpeg" Type="http://schemas.openxmlformats.org/officeDocument/2006/relationships/image"/><Relationship Id="rId5" Target="../media/image36.png" Type="http://schemas.openxmlformats.org/officeDocument/2006/relationships/image"/><Relationship Id="rId4" Target="../embeddings/oleObject1.bin" Type="http://schemas.openxmlformats.org/officeDocument/2006/relationships/oleObject"/></Relationships>
</file>

<file path=ppt/slides/_rels/slide26.xml.rels><?xml version="1.0" encoding="UTF-8" standalone="yes" ?><Relationships xmlns="http://schemas.openxmlformats.org/package/2006/relationships"><Relationship Id="rId2" Target="../media/image40.jpeg" Type="http://schemas.openxmlformats.org/officeDocument/2006/relationships/image"/><Relationship Id="rId1" Target="../slideLayouts/slideLayout3.xml" Type="http://schemas.openxmlformats.org/officeDocument/2006/relationships/slideLayout"/></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image" Target="../media/image41.jpeg"/><Relationship Id="rId1" Type="http://schemas.openxmlformats.org/officeDocument/2006/relationships/slideLayout" Target="../slideLayouts/slideLayout3.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29.xml.rels><?xml version="1.0" encoding="UTF-8" standalone="yes" ?><Relationships xmlns="http://schemas.openxmlformats.org/package/2006/relationships"><Relationship Id="rId3" Target="../media/image40.jpeg" Type="http://schemas.openxmlformats.org/officeDocument/2006/relationships/image"/><Relationship Id="rId2" Target="../media/image47.jpeg" Type="http://schemas.openxmlformats.org/officeDocument/2006/relationships/image"/><Relationship Id="rId1" Target="../slideLayouts/slideLayout3.xml" Type="http://schemas.openxmlformats.org/officeDocument/2006/relationships/slideLayout"/></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3.xml"/><Relationship Id="rId4" Type="http://schemas.openxmlformats.org/officeDocument/2006/relationships/image" Target="../media/image50.jpg"/></Relationships>
</file>

<file path=ppt/slides/_rels/slide3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arget="../media/image53.jpeg" Type="http://schemas.openxmlformats.org/officeDocument/2006/relationships/image"/><Relationship Id="rId2" Target="../media/image52.jpeg" Type="http://schemas.openxmlformats.org/officeDocument/2006/relationships/image"/><Relationship Id="rId1" Target="../slideLayouts/slideLayout4.xml" Type="http://schemas.openxmlformats.org/officeDocument/2006/relationships/slideLayout"/><Relationship Id="rId4" Target="../media/image54.jpeg" Type="http://schemas.openxmlformats.org/officeDocument/2006/relationships/image"/></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arget="../media/image56.png" Type="http://schemas.openxmlformats.org/officeDocument/2006/relationships/image"/><Relationship Id="rId2" Target="../media/image55.jpeg" Type="http://schemas.openxmlformats.org/officeDocument/2006/relationships/image"/><Relationship Id="rId1" Target="../slideLayouts/slideLayout4.xml" Type="http://schemas.openxmlformats.org/officeDocument/2006/relationships/slideLayout"/></Relationships>
</file>

<file path=ppt/slides/_rels/slide38.xml.rels><?xml version="1.0" encoding="UTF-8" standalone="yes" ?><Relationships xmlns="http://schemas.openxmlformats.org/package/2006/relationships"><Relationship Id="rId3" Target="../media/image58.jpeg" Type="http://schemas.openxmlformats.org/officeDocument/2006/relationships/image"/><Relationship Id="rId2" Target="../media/image57.jpeg" Type="http://schemas.openxmlformats.org/officeDocument/2006/relationships/image"/><Relationship Id="rId1" Target="../slideLayouts/slideLayout4.xml" Type="http://schemas.openxmlformats.org/officeDocument/2006/relationships/slideLayout"/></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arget="../media/image14.jpeg" Type="http://schemas.openxmlformats.org/officeDocument/2006/relationships/image"/><Relationship Id="rId2" Target="../media/image13.jpeg" Type="http://schemas.openxmlformats.org/officeDocument/2006/relationships/image"/><Relationship Id="rId1" Target="../slideLayouts/slideLayout2.xml" Type="http://schemas.openxmlformats.org/officeDocument/2006/relationships/slideLayout"/></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arget="../media/image15.jpeg" Type="http://schemas.openxmlformats.org/officeDocument/2006/relationships/image"/><Relationship Id="rId2" Target="../charts/chart1.xml" Type="http://schemas.openxmlformats.org/officeDocument/2006/relationships/chart"/><Relationship Id="rId1" Target="../slideLayouts/slideLayout5.xml" Type="http://schemas.openxmlformats.org/officeDocument/2006/relationships/slideLayout"/><Relationship Id="rId5" Target="../media/image17.jpeg" Type="http://schemas.openxmlformats.org/officeDocument/2006/relationships/image"/><Relationship Id="rId4" Target="../media/image16.jpeg" Type="http://schemas.openxmlformats.org/officeDocument/2006/relationships/image"/></Relationships>
</file>

<file path=ppt/slides/_rels/slide8.xml.rels><?xml version="1.0" encoding="UTF-8" standalone="yes" ?><Relationships xmlns="http://schemas.openxmlformats.org/package/2006/relationships"><Relationship Id="rId2" Target="../media/image18.jpeg" Type="http://schemas.openxmlformats.org/officeDocument/2006/relationships/image"/><Relationship Id="rId1" Target="../slideLayouts/slideLayout6.xml" Type="http://schemas.openxmlformats.org/officeDocument/2006/relationships/slideLayout"/></Relationships>
</file>

<file path=ppt/slides/_rels/slide9.xml.rels><?xml version="1.0" encoding="UTF-8" standalone="yes" ?><Relationships xmlns="http://schemas.openxmlformats.org/package/2006/relationships"><Relationship Id="rId3" Target="../media/image20.jpeg" Type="http://schemas.openxmlformats.org/officeDocument/2006/relationships/image"/><Relationship Id="rId2" Target="../media/image19.jpeg" Type="http://schemas.openxmlformats.org/officeDocument/2006/relationships/image"/><Relationship Id="rId1" Target="../slideLayouts/slideLayout5.xml" Type="http://schemas.openxmlformats.org/officeDocument/2006/relationships/slideLayout"/><Relationship Id="rId4" Target="../media/image21.jpeg" Type="http://schemas.openxmlformats.org/officeDocument/2006/relationships/image"/></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3" name="Subtitle 2">
            <a:extLst>
              <a:ext uri="{FF2B5EF4-FFF2-40B4-BE49-F238E27FC236}">
                <a16:creationId xmlns:a16="http://schemas.microsoft.com/office/drawing/2014/main" id="{CF8BC7D1-17D2-7144-7D21-58C10DB2CDEE}"/>
              </a:ext>
            </a:extLst>
          </p:cNvPr>
          <p:cNvSpPr>
            <a:spLocks noGrp="1"/>
          </p:cNvSpPr>
          <p:nvPr>
            <p:ph type="subTitle" idx="4294967295"/>
          </p:nvPr>
        </p:nvSpPr>
        <p:spPr>
          <a:xfrm>
            <a:off x="304343" y="3966748"/>
            <a:ext cx="11583309" cy="659778"/>
          </a:xfrm>
        </p:spPr>
        <p:txBody>
          <a:bodyPr>
            <a:normAutofit/>
          </a:bodyPr>
          <a:lstStyle/>
          <a:p>
            <a:pPr marL="114300" indent="0" algn="ctr">
              <a:buNone/>
            </a:pPr>
            <a:r>
              <a:rPr lang="en-US" sz="2000" b="1" u="sng" dirty="0">
                <a:solidFill>
                  <a:schemeClr val="accent1">
                    <a:lumMod val="50000"/>
                  </a:schemeClr>
                </a:solidFill>
                <a:latin typeface="Arial" panose="020B0604020202020204" pitchFamily="34" charset="0"/>
                <a:cs typeface="Arial" panose="020B0604020202020204" pitchFamily="34" charset="0"/>
              </a:rPr>
              <a:t>Module 7:  </a:t>
            </a:r>
            <a:r>
              <a:rPr lang="vi-VN" sz="2000" dirty="0">
                <a:solidFill>
                  <a:schemeClr val="accent1">
                    <a:lumMod val="50000"/>
                  </a:schemeClr>
                </a:solidFill>
                <a:latin typeface="Arial" panose="020B0604020202020204" pitchFamily="34" charset="0"/>
                <a:cs typeface="Arial" panose="020B0604020202020204" pitchFamily="34" charset="0"/>
              </a:rPr>
              <a:t>Giới thiệu đặc điểm dây chuyền công nghệ điển hình trong ngành sản xuất gạch gốm.</a:t>
            </a:r>
          </a:p>
        </p:txBody>
      </p:sp>
      <p:pic>
        <p:nvPicPr>
          <p:cNvPr id="364" name="Picture 363"/>
          <p:cNvPicPr>
            <a:picLocks noChangeAspect="1"/>
          </p:cNvPicPr>
          <p:nvPr/>
        </p:nvPicPr>
        <p:blipFill>
          <a:blip r:embed="rId3"/>
          <a:stretch>
            <a:fillRect/>
          </a:stretch>
        </p:blipFill>
        <p:spPr>
          <a:xfrm>
            <a:off x="11188160" y="5996280"/>
            <a:ext cx="1000211" cy="861720"/>
          </a:xfrm>
          <a:prstGeom prst="rect">
            <a:avLst/>
          </a:prstGeom>
        </p:spPr>
      </p:pic>
      <p:sp>
        <p:nvSpPr>
          <p:cNvPr id="4" name="TextBox 3">
            <a:extLst>
              <a:ext uri="{FF2B5EF4-FFF2-40B4-BE49-F238E27FC236}">
                <a16:creationId xmlns:a16="http://schemas.microsoft.com/office/drawing/2014/main" id="{A8700BCA-B241-F378-79B3-6CC35DAF2ED5}"/>
              </a:ext>
            </a:extLst>
          </p:cNvPr>
          <p:cNvSpPr txBox="1"/>
          <p:nvPr/>
        </p:nvSpPr>
        <p:spPr>
          <a:xfrm>
            <a:off x="304344" y="3566638"/>
            <a:ext cx="4003705" cy="400110"/>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err="1">
                <a:solidFill>
                  <a:srgbClr val="0070C0"/>
                </a:solidFill>
                <a:latin typeface="Arial"/>
              </a:rPr>
              <a:t>Đối</a:t>
            </a:r>
            <a:r>
              <a:rPr lang="en-US" sz="2000" b="1" dirty="0">
                <a:solidFill>
                  <a:srgbClr val="0070C0"/>
                </a:solidFill>
                <a:latin typeface="Arial"/>
              </a:rPr>
              <a:t> t</a:t>
            </a:r>
            <a:r>
              <a:rPr lang="vi-VN" sz="2000" b="1" dirty="0">
                <a:solidFill>
                  <a:srgbClr val="0070C0"/>
                </a:solidFill>
                <a:latin typeface="Arial"/>
              </a:rPr>
              <a:t>ư</a:t>
            </a:r>
            <a:r>
              <a:rPr lang="en-US" sz="2000" b="1" dirty="0" err="1">
                <a:solidFill>
                  <a:srgbClr val="0070C0"/>
                </a:solidFill>
                <a:latin typeface="Arial"/>
              </a:rPr>
              <a:t>ợng</a:t>
            </a:r>
            <a:r>
              <a:rPr lang="en-US" sz="2000" b="1" dirty="0">
                <a:solidFill>
                  <a:srgbClr val="0070C0"/>
                </a:solidFill>
                <a:latin typeface="Arial"/>
              </a:rPr>
              <a:t>: </a:t>
            </a:r>
            <a:r>
              <a:rPr kumimoji="0" lang="en-US" sz="2000" b="1" i="0" u="none" strike="noStrike" kern="1200" cap="none" spc="0" normalizeH="0" baseline="0" noProof="0" dirty="0" err="1">
                <a:ln>
                  <a:noFill/>
                </a:ln>
                <a:solidFill>
                  <a:srgbClr val="0070C0"/>
                </a:solidFill>
                <a:effectLst/>
                <a:uLnTx/>
                <a:uFillTx/>
                <a:latin typeface="Arial"/>
                <a:ea typeface="+mn-ea"/>
                <a:cs typeface="+mn-cs"/>
              </a:rPr>
              <a:t>Cán</a:t>
            </a:r>
            <a:r>
              <a:rPr kumimoji="0" lang="en-US" sz="2000" b="1" i="0" u="none" strike="noStrike" kern="1200" cap="none" spc="0" normalizeH="0" baseline="0" noProof="0" dirty="0">
                <a:ln>
                  <a:noFill/>
                </a:ln>
                <a:solidFill>
                  <a:srgbClr val="0070C0"/>
                </a:solidFill>
                <a:effectLst/>
                <a:uLnTx/>
                <a:uFillTx/>
                <a:latin typeface="Arial"/>
                <a:ea typeface="+mn-ea"/>
                <a:cs typeface="+mn-cs"/>
              </a:rPr>
              <a:t> </a:t>
            </a:r>
            <a:r>
              <a:rPr kumimoji="0" lang="en-US" sz="2000" b="1" i="0" u="none" strike="noStrike" kern="1200" cap="none" spc="0" normalizeH="0" baseline="0" noProof="0" dirty="0" err="1">
                <a:ln>
                  <a:noFill/>
                </a:ln>
                <a:solidFill>
                  <a:srgbClr val="0070C0"/>
                </a:solidFill>
                <a:effectLst/>
                <a:uLnTx/>
                <a:uFillTx/>
                <a:latin typeface="Arial"/>
                <a:ea typeface="+mn-ea"/>
                <a:cs typeface="+mn-cs"/>
              </a:rPr>
              <a:t>bộ</a:t>
            </a:r>
            <a:r>
              <a:rPr kumimoji="0" lang="en-US" sz="2000" b="1" i="0" u="none" strike="noStrike" kern="1200" cap="none" spc="0" normalizeH="0" baseline="0" noProof="0" dirty="0">
                <a:ln>
                  <a:noFill/>
                </a:ln>
                <a:solidFill>
                  <a:srgbClr val="0070C0"/>
                </a:solidFill>
                <a:effectLst/>
                <a:uLnTx/>
                <a:uFillTx/>
                <a:latin typeface="Arial"/>
                <a:ea typeface="+mn-ea"/>
                <a:cs typeface="+mn-cs"/>
              </a:rPr>
              <a:t> </a:t>
            </a:r>
            <a:r>
              <a:rPr kumimoji="0" lang="en-US" sz="2000" b="1" i="0" u="none" strike="noStrike" kern="1200" cap="none" spc="0" normalizeH="0" baseline="0" noProof="0" dirty="0" err="1">
                <a:ln>
                  <a:noFill/>
                </a:ln>
                <a:solidFill>
                  <a:srgbClr val="0070C0"/>
                </a:solidFill>
                <a:effectLst/>
                <a:uLnTx/>
                <a:uFillTx/>
                <a:latin typeface="Arial"/>
                <a:ea typeface="+mn-ea"/>
                <a:cs typeface="+mn-cs"/>
              </a:rPr>
              <a:t>kỹ</a:t>
            </a:r>
            <a:r>
              <a:rPr kumimoji="0" lang="en-US" sz="2000" b="1" i="0" u="none" strike="noStrike" kern="1200" cap="none" spc="0" normalizeH="0" baseline="0" noProof="0" dirty="0">
                <a:ln>
                  <a:noFill/>
                </a:ln>
                <a:solidFill>
                  <a:srgbClr val="0070C0"/>
                </a:solidFill>
                <a:effectLst/>
                <a:uLnTx/>
                <a:uFillTx/>
                <a:latin typeface="Arial"/>
                <a:ea typeface="+mn-ea"/>
                <a:cs typeface="+mn-cs"/>
              </a:rPr>
              <a:t> </a:t>
            </a:r>
            <a:r>
              <a:rPr kumimoji="0" lang="en-US" sz="2000" b="1" i="0" u="none" strike="noStrike" kern="1200" cap="none" spc="0" normalizeH="0" baseline="0" noProof="0" dirty="0" err="1">
                <a:ln>
                  <a:noFill/>
                </a:ln>
                <a:solidFill>
                  <a:srgbClr val="0070C0"/>
                </a:solidFill>
                <a:effectLst/>
                <a:uLnTx/>
                <a:uFillTx/>
                <a:latin typeface="Arial"/>
                <a:ea typeface="+mn-ea"/>
                <a:cs typeface="+mn-cs"/>
              </a:rPr>
              <a:t>thuật</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endParaRPr>
          </a:p>
        </p:txBody>
      </p:sp>
      <p:sp>
        <p:nvSpPr>
          <p:cNvPr id="6" name="Google Shape;46;p15">
            <a:extLst>
              <a:ext uri="{FF2B5EF4-FFF2-40B4-BE49-F238E27FC236}">
                <a16:creationId xmlns:a16="http://schemas.microsoft.com/office/drawing/2014/main" id="{BE2AF1DF-5460-4372-AFE9-31C9823D72B4}"/>
              </a:ext>
            </a:extLst>
          </p:cNvPr>
          <p:cNvSpPr txBox="1">
            <a:spLocks/>
          </p:cNvSpPr>
          <p:nvPr/>
        </p:nvSpPr>
        <p:spPr>
          <a:xfrm>
            <a:off x="720790" y="2741883"/>
            <a:ext cx="10750419" cy="687117"/>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768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832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2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KHÓA </a:t>
            </a:r>
            <a:r>
              <a:rPr kumimoji="0" lang="vi-VN" sz="2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TẬP HUẤN DOANH NGHIỆP CÔNG NGHIỆP</a:t>
            </a:r>
            <a:endParaRPr kumimoji="0" lang="en-US" sz="2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
        <p:nvSpPr>
          <p:cNvPr id="2" name="Subtitle 2">
            <a:extLst>
              <a:ext uri="{FF2B5EF4-FFF2-40B4-BE49-F238E27FC236}">
                <a16:creationId xmlns:a16="http://schemas.microsoft.com/office/drawing/2014/main" id="{DAA1E3BB-4200-8245-76E7-B23BF18B9823}"/>
              </a:ext>
            </a:extLst>
          </p:cNvPr>
          <p:cNvSpPr>
            <a:spLocks noGrp="1"/>
          </p:cNvSpPr>
          <p:nvPr>
            <p:ph type="subTitle" idx="1" hasCustomPrompt="1"/>
          </p:nvPr>
        </p:nvSpPr>
        <p:spPr>
          <a:xfrm>
            <a:off x="838201" y="1772239"/>
            <a:ext cx="10515599" cy="914999"/>
          </a:xfrm>
        </p:spPr>
        <p:txBody>
          <a:bodyPr>
            <a:normAutofit/>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Tree>
    <p:extLst>
      <p:ext uri="{BB962C8B-B14F-4D97-AF65-F5344CB8AC3E}">
        <p14:creationId xmlns:p14="http://schemas.microsoft.com/office/powerpoint/2010/main" val="273916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E2083-D95F-EA1E-7E1E-3C2846A3805C}"/>
            </a:ext>
          </a:extLst>
        </p:cNvPr>
        <p:cNvGrpSpPr/>
        <p:nvPr/>
      </p:nvGrpSpPr>
      <p:grpSpPr>
        <a:xfrm>
          <a:off x="0" y="0"/>
          <a:ext cx="0" cy="0"/>
          <a:chOff x="0" y="0"/>
          <a:chExt cx="0" cy="0"/>
        </a:xfrm>
      </p:grpSpPr>
      <p:sp>
        <p:nvSpPr>
          <p:cNvPr id="7" name="Hộp Văn bản 6">
            <a:extLst>
              <a:ext uri="{FF2B5EF4-FFF2-40B4-BE49-F238E27FC236}">
                <a16:creationId xmlns:a16="http://schemas.microsoft.com/office/drawing/2014/main" id="{DF9E2C9E-0670-A3C3-0142-1D204F40AD7C}"/>
              </a:ext>
            </a:extLst>
          </p:cNvPr>
          <p:cNvSpPr txBox="1"/>
          <p:nvPr/>
        </p:nvSpPr>
        <p:spPr>
          <a:xfrm>
            <a:off x="657982" y="1637220"/>
            <a:ext cx="10876036" cy="1495281"/>
          </a:xfrm>
          <a:prstGeom prst="rect">
            <a:avLst/>
          </a:prstGeom>
          <a:noFill/>
        </p:spPr>
        <p:txBody>
          <a:bodyPr wrap="square">
            <a:spAutoFit/>
          </a:bodyPr>
          <a:lstStyle/>
          <a:p>
            <a:pPr algn="just">
              <a:lnSpc>
                <a:spcPct val="130000"/>
              </a:lnSpc>
            </a:pPr>
            <a:r>
              <a:rPr lang="vi-VN" b="1" dirty="0"/>
              <a:t>Các công đoạn trong quy trình sản xuất gốm</a:t>
            </a:r>
          </a:p>
          <a:p>
            <a:pPr algn="just">
              <a:lnSpc>
                <a:spcPct val="130000"/>
              </a:lnSpc>
            </a:pPr>
            <a:r>
              <a:rPr lang="vi-VN" i="1" dirty="0"/>
              <a:t>Gốm là sản phẩm từ các nguyên liệu dẻo bao </a:t>
            </a:r>
            <a:r>
              <a:rPr lang="vi-VN" i="1" dirty="0" err="1"/>
              <a:t>gômg</a:t>
            </a:r>
            <a:r>
              <a:rPr lang="vi-VN" i="1" dirty="0"/>
              <a:t> </a:t>
            </a:r>
            <a:r>
              <a:rPr lang="vi-VN" dirty="0"/>
              <a:t>Đất sét, cao lanh, trường thạch, thạch anh, phụ gia </a:t>
            </a:r>
            <a:r>
              <a:rPr lang="vi-VN" dirty="0" err="1"/>
              <a:t>v.v</a:t>
            </a:r>
            <a:r>
              <a:rPr lang="vi-VN" dirty="0"/>
              <a:t> được tạo hình, tráng men, sấy, nung và hình thành sản phẩm có độ cứng, tính thẩm mĩ cao ứng dụng trong gia dụng, xây dựng và các kỹ thuật đặc thù. Quy trình cơ bản như sơ đồ dưới đây</a:t>
            </a:r>
            <a:r>
              <a:rPr lang="vi-VN" i="1" dirty="0"/>
              <a:t>.</a:t>
            </a:r>
            <a:endParaRPr lang="vi-VN" dirty="0"/>
          </a:p>
        </p:txBody>
      </p:sp>
      <p:sp>
        <p:nvSpPr>
          <p:cNvPr id="8" name="Title 1">
            <a:extLst>
              <a:ext uri="{FF2B5EF4-FFF2-40B4-BE49-F238E27FC236}">
                <a16:creationId xmlns:a16="http://schemas.microsoft.com/office/drawing/2014/main" id="{9CBE2DCB-8010-61D8-69CC-47A0E9F9131B}"/>
              </a:ext>
            </a:extLst>
          </p:cNvPr>
          <p:cNvSpPr>
            <a:spLocks noGrp="1"/>
          </p:cNvSpPr>
          <p:nvPr>
            <p:ph type="title" idx="4294967295"/>
          </p:nvPr>
        </p:nvSpPr>
        <p:spPr>
          <a:xfrm>
            <a:off x="531779" y="1142020"/>
            <a:ext cx="10972800" cy="495200"/>
          </a:xfrm>
        </p:spPr>
        <p:txBody>
          <a:bodyPr>
            <a:noAutofit/>
          </a:bodyPr>
          <a:lstStyle/>
          <a:p>
            <a:pPr algn="ctr"/>
            <a:r>
              <a:rPr lang="vi-VN" sz="3200" dirty="0">
                <a:solidFill>
                  <a:schemeClr val="accent1">
                    <a:lumMod val="50000"/>
                  </a:schemeClr>
                </a:solidFill>
                <a:latin typeface="+mn-lt"/>
                <a:cs typeface="Arial" panose="020B0604020202020204" pitchFamily="34" charset="0"/>
              </a:rPr>
              <a:t>NGÀNH SẢN XUẤT GỐM SỨ</a:t>
            </a:r>
            <a:endParaRPr lang="en-US" sz="3200" dirty="0">
              <a:solidFill>
                <a:schemeClr val="accent1">
                  <a:lumMod val="50000"/>
                </a:schemeClr>
              </a:solidFill>
              <a:latin typeface="+mn-lt"/>
              <a:cs typeface="Arial" panose="020B0604020202020204" pitchFamily="34" charset="0"/>
            </a:endParaRPr>
          </a:p>
        </p:txBody>
      </p:sp>
      <p:sp>
        <p:nvSpPr>
          <p:cNvPr id="2" name="TextBox 1">
            <a:extLst>
              <a:ext uri="{FF2B5EF4-FFF2-40B4-BE49-F238E27FC236}">
                <a16:creationId xmlns:a16="http://schemas.microsoft.com/office/drawing/2014/main" id="{CFAE4F2F-EDE5-A756-818F-AC285660C8DA}"/>
              </a:ext>
            </a:extLst>
          </p:cNvPr>
          <p:cNvSpPr txBox="1"/>
          <p:nvPr/>
        </p:nvSpPr>
        <p:spPr>
          <a:xfrm>
            <a:off x="560173" y="3717415"/>
            <a:ext cx="2419108" cy="707886"/>
          </a:xfrm>
          <a:prstGeom prst="rect">
            <a:avLst/>
          </a:prstGeom>
          <a:solidFill>
            <a:schemeClr val="accent1">
              <a:lumMod val="40000"/>
              <a:lumOff val="60000"/>
            </a:schemeClr>
          </a:solidFill>
        </p:spPr>
        <p:txBody>
          <a:bodyPr wrap="square" rtlCol="0">
            <a:spAutoFit/>
          </a:bodyPr>
          <a:lstStyle/>
          <a:p>
            <a:pPr lvl="0" algn="ctr"/>
            <a:r>
              <a:rPr lang="en-US" sz="2000">
                <a:solidFill>
                  <a:srgbClr val="FF0000"/>
                </a:solidFill>
              </a:rPr>
              <a:t>Chuẩn bị nguyên liệu</a:t>
            </a:r>
            <a:endParaRPr lang="en-US" sz="2000" dirty="0">
              <a:solidFill>
                <a:srgbClr val="FF0000"/>
              </a:solidFill>
            </a:endParaRPr>
          </a:p>
        </p:txBody>
      </p:sp>
      <p:sp>
        <p:nvSpPr>
          <p:cNvPr id="3" name="TextBox 2">
            <a:extLst>
              <a:ext uri="{FF2B5EF4-FFF2-40B4-BE49-F238E27FC236}">
                <a16:creationId xmlns:a16="http://schemas.microsoft.com/office/drawing/2014/main" id="{9FB3350B-D26C-779D-01FA-BF55489C6ECB}"/>
              </a:ext>
            </a:extLst>
          </p:cNvPr>
          <p:cNvSpPr txBox="1"/>
          <p:nvPr/>
        </p:nvSpPr>
        <p:spPr>
          <a:xfrm>
            <a:off x="3425873" y="3718922"/>
            <a:ext cx="2419108" cy="400110"/>
          </a:xfrm>
          <a:prstGeom prst="rect">
            <a:avLst/>
          </a:prstGeom>
          <a:solidFill>
            <a:schemeClr val="accent1">
              <a:lumMod val="40000"/>
              <a:lumOff val="60000"/>
            </a:schemeClr>
          </a:solidFill>
        </p:spPr>
        <p:txBody>
          <a:bodyPr wrap="square" rtlCol="0">
            <a:spAutoFit/>
          </a:bodyPr>
          <a:lstStyle/>
          <a:p>
            <a:pPr lvl="0" algn="ctr"/>
            <a:r>
              <a:rPr lang="vi-VN" sz="2000" dirty="0">
                <a:solidFill>
                  <a:srgbClr val="FF0000"/>
                </a:solidFill>
              </a:rPr>
              <a:t>Tạo hình sản phẩm</a:t>
            </a:r>
            <a:endParaRPr lang="en-US" sz="2000" dirty="0">
              <a:solidFill>
                <a:srgbClr val="FF0000"/>
              </a:solidFill>
            </a:endParaRPr>
          </a:p>
        </p:txBody>
      </p:sp>
      <p:sp>
        <p:nvSpPr>
          <p:cNvPr id="4" name="TextBox 3">
            <a:extLst>
              <a:ext uri="{FF2B5EF4-FFF2-40B4-BE49-F238E27FC236}">
                <a16:creationId xmlns:a16="http://schemas.microsoft.com/office/drawing/2014/main" id="{6CF45EC0-912A-EF17-6A8F-3830EB9B6203}"/>
              </a:ext>
            </a:extLst>
          </p:cNvPr>
          <p:cNvSpPr txBox="1"/>
          <p:nvPr/>
        </p:nvSpPr>
        <p:spPr>
          <a:xfrm>
            <a:off x="6291573" y="3713606"/>
            <a:ext cx="2419108" cy="400110"/>
          </a:xfrm>
          <a:prstGeom prst="rect">
            <a:avLst/>
          </a:prstGeom>
          <a:solidFill>
            <a:schemeClr val="accent1">
              <a:lumMod val="40000"/>
              <a:lumOff val="60000"/>
            </a:schemeClr>
          </a:solidFill>
        </p:spPr>
        <p:txBody>
          <a:bodyPr wrap="square" rtlCol="0">
            <a:spAutoFit/>
          </a:bodyPr>
          <a:lstStyle/>
          <a:p>
            <a:pPr lvl="0" algn="ctr"/>
            <a:r>
              <a:rPr lang="vi-VN" sz="2000">
                <a:solidFill>
                  <a:srgbClr val="FF0000"/>
                </a:solidFill>
              </a:rPr>
              <a:t>Sấy</a:t>
            </a:r>
            <a:endParaRPr lang="en-US" sz="2000" dirty="0">
              <a:solidFill>
                <a:srgbClr val="FF0000"/>
              </a:solidFill>
            </a:endParaRPr>
          </a:p>
        </p:txBody>
      </p:sp>
      <p:sp>
        <p:nvSpPr>
          <p:cNvPr id="5" name="TextBox 4">
            <a:extLst>
              <a:ext uri="{FF2B5EF4-FFF2-40B4-BE49-F238E27FC236}">
                <a16:creationId xmlns:a16="http://schemas.microsoft.com/office/drawing/2014/main" id="{34337659-856A-0C23-5208-64B335704D32}"/>
              </a:ext>
            </a:extLst>
          </p:cNvPr>
          <p:cNvSpPr txBox="1"/>
          <p:nvPr/>
        </p:nvSpPr>
        <p:spPr>
          <a:xfrm>
            <a:off x="9168747" y="3717415"/>
            <a:ext cx="2419108" cy="400110"/>
          </a:xfrm>
          <a:prstGeom prst="rect">
            <a:avLst/>
          </a:prstGeom>
          <a:solidFill>
            <a:schemeClr val="accent1">
              <a:lumMod val="40000"/>
              <a:lumOff val="60000"/>
            </a:schemeClr>
          </a:solidFill>
        </p:spPr>
        <p:txBody>
          <a:bodyPr wrap="square" rtlCol="0">
            <a:spAutoFit/>
          </a:bodyPr>
          <a:lstStyle/>
          <a:p>
            <a:pPr lvl="0" algn="ctr"/>
            <a:r>
              <a:rPr lang="vi-VN" sz="2000" dirty="0">
                <a:solidFill>
                  <a:srgbClr val="FF0000"/>
                </a:solidFill>
              </a:rPr>
              <a:t>Nung sơ bộ</a:t>
            </a:r>
            <a:endParaRPr lang="en-US" sz="2000" dirty="0">
              <a:solidFill>
                <a:srgbClr val="FF0000"/>
              </a:solidFill>
            </a:endParaRPr>
          </a:p>
        </p:txBody>
      </p:sp>
      <p:sp>
        <p:nvSpPr>
          <p:cNvPr id="6" name="TextBox 5">
            <a:extLst>
              <a:ext uri="{FF2B5EF4-FFF2-40B4-BE49-F238E27FC236}">
                <a16:creationId xmlns:a16="http://schemas.microsoft.com/office/drawing/2014/main" id="{4ADBEC86-B2A9-7059-C1CC-AF5F61510751}"/>
              </a:ext>
            </a:extLst>
          </p:cNvPr>
          <p:cNvSpPr txBox="1"/>
          <p:nvPr/>
        </p:nvSpPr>
        <p:spPr>
          <a:xfrm>
            <a:off x="9140774" y="4939918"/>
            <a:ext cx="2756153" cy="400110"/>
          </a:xfrm>
          <a:prstGeom prst="rect">
            <a:avLst/>
          </a:prstGeom>
          <a:solidFill>
            <a:schemeClr val="accent1">
              <a:lumMod val="40000"/>
              <a:lumOff val="60000"/>
            </a:schemeClr>
          </a:solidFill>
        </p:spPr>
        <p:txBody>
          <a:bodyPr wrap="square" rtlCol="0">
            <a:spAutoFit/>
          </a:bodyPr>
          <a:lstStyle/>
          <a:p>
            <a:pPr lvl="0" algn="ctr"/>
            <a:r>
              <a:rPr lang="vi-VN" sz="2000">
                <a:solidFill>
                  <a:srgbClr val="FF0000"/>
                </a:solidFill>
              </a:rPr>
              <a:t>Tráng men và trang trí</a:t>
            </a:r>
            <a:endParaRPr lang="en-US" sz="2000" dirty="0">
              <a:solidFill>
                <a:srgbClr val="FF0000"/>
              </a:solidFill>
            </a:endParaRPr>
          </a:p>
        </p:txBody>
      </p:sp>
      <p:sp>
        <p:nvSpPr>
          <p:cNvPr id="9" name="TextBox 8">
            <a:extLst>
              <a:ext uri="{FF2B5EF4-FFF2-40B4-BE49-F238E27FC236}">
                <a16:creationId xmlns:a16="http://schemas.microsoft.com/office/drawing/2014/main" id="{D50A647E-27A5-E9DF-7167-BD2AB1BAF43E}"/>
              </a:ext>
            </a:extLst>
          </p:cNvPr>
          <p:cNvSpPr txBox="1"/>
          <p:nvPr/>
        </p:nvSpPr>
        <p:spPr>
          <a:xfrm>
            <a:off x="6303047" y="4911536"/>
            <a:ext cx="2419108" cy="400110"/>
          </a:xfrm>
          <a:prstGeom prst="rect">
            <a:avLst/>
          </a:prstGeom>
          <a:solidFill>
            <a:schemeClr val="accent1">
              <a:lumMod val="40000"/>
              <a:lumOff val="60000"/>
            </a:schemeClr>
          </a:solidFill>
        </p:spPr>
        <p:txBody>
          <a:bodyPr wrap="square" rtlCol="0">
            <a:spAutoFit/>
          </a:bodyPr>
          <a:lstStyle/>
          <a:p>
            <a:pPr lvl="0" algn="ctr"/>
            <a:r>
              <a:rPr lang="vi-VN" sz="2000" dirty="0">
                <a:solidFill>
                  <a:srgbClr val="FF0000"/>
                </a:solidFill>
              </a:rPr>
              <a:t>Nung hoàn thiện</a:t>
            </a:r>
            <a:endParaRPr lang="en-US" sz="2000" dirty="0">
              <a:solidFill>
                <a:srgbClr val="FF0000"/>
              </a:solidFill>
            </a:endParaRPr>
          </a:p>
        </p:txBody>
      </p:sp>
      <p:sp>
        <p:nvSpPr>
          <p:cNvPr id="10" name="TextBox 9">
            <a:extLst>
              <a:ext uri="{FF2B5EF4-FFF2-40B4-BE49-F238E27FC236}">
                <a16:creationId xmlns:a16="http://schemas.microsoft.com/office/drawing/2014/main" id="{D40EFAC8-9654-69D9-65C5-66AF48D39D6E}"/>
              </a:ext>
            </a:extLst>
          </p:cNvPr>
          <p:cNvSpPr txBox="1"/>
          <p:nvPr/>
        </p:nvSpPr>
        <p:spPr>
          <a:xfrm>
            <a:off x="3425873" y="4911536"/>
            <a:ext cx="2419108" cy="400110"/>
          </a:xfrm>
          <a:prstGeom prst="rect">
            <a:avLst/>
          </a:prstGeom>
          <a:solidFill>
            <a:schemeClr val="accent1">
              <a:lumMod val="40000"/>
              <a:lumOff val="60000"/>
            </a:schemeClr>
          </a:solidFill>
        </p:spPr>
        <p:txBody>
          <a:bodyPr wrap="square" rtlCol="0">
            <a:spAutoFit/>
          </a:bodyPr>
          <a:lstStyle/>
          <a:p>
            <a:pPr lvl="0" algn="ctr"/>
            <a:r>
              <a:rPr lang="vi-VN" sz="2000" dirty="0">
                <a:solidFill>
                  <a:srgbClr val="FF0000"/>
                </a:solidFill>
              </a:rPr>
              <a:t>Kiểm tra đóng gói</a:t>
            </a:r>
            <a:endParaRPr lang="en-US" sz="2000" dirty="0">
              <a:solidFill>
                <a:srgbClr val="FF0000"/>
              </a:solidFill>
            </a:endParaRPr>
          </a:p>
        </p:txBody>
      </p:sp>
      <p:sp>
        <p:nvSpPr>
          <p:cNvPr id="11" name="TextBox 10">
            <a:extLst>
              <a:ext uri="{FF2B5EF4-FFF2-40B4-BE49-F238E27FC236}">
                <a16:creationId xmlns:a16="http://schemas.microsoft.com/office/drawing/2014/main" id="{F327220D-273B-BE9E-42A6-9ECA4A243B9B}"/>
              </a:ext>
            </a:extLst>
          </p:cNvPr>
          <p:cNvSpPr txBox="1"/>
          <p:nvPr/>
        </p:nvSpPr>
        <p:spPr>
          <a:xfrm>
            <a:off x="560173" y="4911536"/>
            <a:ext cx="2419108" cy="400110"/>
          </a:xfrm>
          <a:prstGeom prst="rect">
            <a:avLst/>
          </a:prstGeom>
          <a:solidFill>
            <a:schemeClr val="accent1">
              <a:lumMod val="40000"/>
              <a:lumOff val="60000"/>
            </a:schemeClr>
          </a:solidFill>
        </p:spPr>
        <p:txBody>
          <a:bodyPr wrap="square" rtlCol="0">
            <a:spAutoFit/>
          </a:bodyPr>
          <a:lstStyle/>
          <a:p>
            <a:pPr lvl="0" algn="ctr"/>
            <a:r>
              <a:rPr lang="vi-VN" sz="2000">
                <a:solidFill>
                  <a:srgbClr val="FF0000"/>
                </a:solidFill>
              </a:rPr>
              <a:t>Phân phối</a:t>
            </a:r>
            <a:endParaRPr lang="en-US" sz="2000" dirty="0"/>
          </a:p>
        </p:txBody>
      </p:sp>
      <p:sp>
        <p:nvSpPr>
          <p:cNvPr id="12" name="Arrow: Right 11">
            <a:extLst>
              <a:ext uri="{FF2B5EF4-FFF2-40B4-BE49-F238E27FC236}">
                <a16:creationId xmlns:a16="http://schemas.microsoft.com/office/drawing/2014/main" id="{EFAF4853-7AA7-2B8D-0DDB-21FA9BFC3593}"/>
              </a:ext>
            </a:extLst>
          </p:cNvPr>
          <p:cNvSpPr/>
          <p:nvPr/>
        </p:nvSpPr>
        <p:spPr>
          <a:xfrm>
            <a:off x="2979281" y="3898314"/>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B944BA4C-5CF9-5BED-F223-09995D897929}"/>
              </a:ext>
            </a:extLst>
          </p:cNvPr>
          <p:cNvSpPr/>
          <p:nvPr/>
        </p:nvSpPr>
        <p:spPr>
          <a:xfrm>
            <a:off x="5817008" y="3875858"/>
            <a:ext cx="48603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Right 13">
            <a:extLst>
              <a:ext uri="{FF2B5EF4-FFF2-40B4-BE49-F238E27FC236}">
                <a16:creationId xmlns:a16="http://schemas.microsoft.com/office/drawing/2014/main" id="{FCFCC13D-D572-00A3-8DE9-E12411C9725F}"/>
              </a:ext>
            </a:extLst>
          </p:cNvPr>
          <p:cNvSpPr/>
          <p:nvPr/>
        </p:nvSpPr>
        <p:spPr>
          <a:xfrm>
            <a:off x="8738654" y="3892596"/>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Down 14">
            <a:extLst>
              <a:ext uri="{FF2B5EF4-FFF2-40B4-BE49-F238E27FC236}">
                <a16:creationId xmlns:a16="http://schemas.microsoft.com/office/drawing/2014/main" id="{B4957274-B118-776C-6187-0866A4DE0B64}"/>
              </a:ext>
            </a:extLst>
          </p:cNvPr>
          <p:cNvSpPr/>
          <p:nvPr/>
        </p:nvSpPr>
        <p:spPr>
          <a:xfrm>
            <a:off x="10263616" y="4421492"/>
            <a:ext cx="381965" cy="490044"/>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Right 15">
            <a:extLst>
              <a:ext uri="{FF2B5EF4-FFF2-40B4-BE49-F238E27FC236}">
                <a16:creationId xmlns:a16="http://schemas.microsoft.com/office/drawing/2014/main" id="{34640DE6-153D-26D5-2213-8D1ED9122373}"/>
              </a:ext>
            </a:extLst>
          </p:cNvPr>
          <p:cNvSpPr/>
          <p:nvPr/>
        </p:nvSpPr>
        <p:spPr>
          <a:xfrm rot="10800000">
            <a:off x="2999004" y="4906465"/>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350F165F-C518-7A7A-7E19-2F7EA8E6AE00}"/>
              </a:ext>
            </a:extLst>
          </p:cNvPr>
          <p:cNvSpPr/>
          <p:nvPr/>
        </p:nvSpPr>
        <p:spPr>
          <a:xfrm rot="10800000">
            <a:off x="5846038" y="4911536"/>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09D70189-ECA4-4062-1558-4BC3099C7CC1}"/>
              </a:ext>
            </a:extLst>
          </p:cNvPr>
          <p:cNvSpPr/>
          <p:nvPr/>
        </p:nvSpPr>
        <p:spPr>
          <a:xfrm rot="10800000">
            <a:off x="8729874" y="5065648"/>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949486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4C8C4-0117-2718-97F3-9107EBE5DED7}"/>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1EDAD9CC-447B-D50B-2F91-E3D6A63DDF3F}"/>
              </a:ext>
            </a:extLst>
          </p:cNvPr>
          <p:cNvSpPr txBox="1"/>
          <p:nvPr/>
        </p:nvSpPr>
        <p:spPr>
          <a:xfrm>
            <a:off x="609600" y="1843337"/>
            <a:ext cx="10972801" cy="4401205"/>
          </a:xfrm>
          <a:prstGeom prst="rect">
            <a:avLst/>
          </a:prstGeom>
          <a:noFill/>
        </p:spPr>
        <p:txBody>
          <a:bodyPr wrap="square">
            <a:spAutoFit/>
          </a:bodyPr>
          <a:lstStyle/>
          <a:p>
            <a:pPr algn="just">
              <a:spcBef>
                <a:spcPts val="800"/>
              </a:spcBef>
              <a:spcAft>
                <a:spcPts val="800"/>
              </a:spcAft>
            </a:pPr>
            <a:r>
              <a:rPr lang="vi-VN" sz="2000" b="1" u="sng" dirty="0">
                <a:ea typeface="Aptos" panose="020B0004020202020204" pitchFamily="34" charset="0"/>
                <a:cs typeface="Times New Roman" panose="02020603050405020304" pitchFamily="18" charset="0"/>
              </a:rPr>
              <a:t>Công đoạn 1 - Khai thác và xử lý nguyên liệu</a:t>
            </a:r>
            <a:endParaRPr lang="vi-VN" sz="2000" u="sng" dirty="0">
              <a:ea typeface="Aptos" panose="020B0004020202020204" pitchFamily="34" charset="0"/>
              <a:cs typeface="Times New Roman" panose="02020603050405020304" pitchFamily="18" charset="0"/>
            </a:endParaRPr>
          </a:p>
          <a:p>
            <a:pPr marL="457189" indent="-457189" algn="just">
              <a:spcBef>
                <a:spcPts val="800"/>
              </a:spcBef>
              <a:spcAft>
                <a:spcPts val="800"/>
              </a:spcAft>
              <a:buSzPts val="1000"/>
              <a:buFont typeface="Symbol" panose="05050102010706020507" pitchFamily="18" charset="2"/>
              <a:buChar char=""/>
              <a:tabLst>
                <a:tab pos="609585" algn="l"/>
              </a:tabLst>
            </a:pPr>
            <a:r>
              <a:rPr lang="vi-VN" sz="2000" b="1" dirty="0">
                <a:ea typeface="Aptos" panose="020B0004020202020204" pitchFamily="34" charset="0"/>
                <a:cs typeface="Times New Roman" panose="02020603050405020304" pitchFamily="18" charset="0"/>
              </a:rPr>
              <a:t>Nguyên liệu:</a:t>
            </a:r>
            <a:r>
              <a:rPr lang="vi-VN" sz="2000" dirty="0">
                <a:ea typeface="Aptos" panose="020B0004020202020204" pitchFamily="34" charset="0"/>
                <a:cs typeface="Times New Roman" panose="02020603050405020304" pitchFamily="18" charset="0"/>
              </a:rPr>
              <a:t> Đất sét, cao lanh, thạch anh, trường thạch.</a:t>
            </a:r>
          </a:p>
          <a:p>
            <a:pPr marL="457189" indent="-457189" algn="just">
              <a:spcBef>
                <a:spcPts val="800"/>
              </a:spcBef>
              <a:spcAft>
                <a:spcPts val="800"/>
              </a:spcAft>
              <a:buSzPts val="1000"/>
              <a:buFont typeface="Symbol" panose="05050102010706020507" pitchFamily="18" charset="2"/>
              <a:buChar char=""/>
              <a:tabLst>
                <a:tab pos="609585" algn="l"/>
              </a:tabLst>
            </a:pPr>
            <a:r>
              <a:rPr lang="vi-VN" sz="2000" b="1" dirty="0">
                <a:ea typeface="Aptos" panose="020B0004020202020204" pitchFamily="34" charset="0"/>
                <a:cs typeface="Times New Roman" panose="02020603050405020304" pitchFamily="18" charset="0"/>
              </a:rPr>
              <a:t>Khai thác:</a:t>
            </a:r>
            <a:endParaRPr lang="vi-VN" sz="2000" dirty="0">
              <a:ea typeface="Aptos" panose="020B0004020202020204" pitchFamily="34" charset="0"/>
              <a:cs typeface="Times New Roman" panose="02020603050405020304" pitchFamily="18" charset="0"/>
            </a:endParaRPr>
          </a:p>
          <a:p>
            <a:pPr marL="990575" lvl="1" indent="-380990" algn="just">
              <a:spcBef>
                <a:spcPts val="800"/>
              </a:spcBef>
              <a:spcAft>
                <a:spcPts val="800"/>
              </a:spcAft>
              <a:buSzPts val="1000"/>
              <a:buFont typeface="Courier New" panose="02070309020205020404" pitchFamily="49" charset="0"/>
              <a:buChar char="o"/>
              <a:tabLst>
                <a:tab pos="1219170" algn="l"/>
              </a:tabLst>
            </a:pPr>
            <a:r>
              <a:rPr lang="vi-VN" sz="2000" dirty="0">
                <a:ea typeface="Aptos" panose="020B0004020202020204" pitchFamily="34" charset="0"/>
                <a:cs typeface="Times New Roman" panose="02020603050405020304" pitchFamily="18" charset="0"/>
              </a:rPr>
              <a:t>Chọn loại đất sét phù hợp, không chứa tạp chất.</a:t>
            </a:r>
          </a:p>
          <a:p>
            <a:pPr marL="990575" lvl="1" indent="-380990" algn="just">
              <a:spcBef>
                <a:spcPts val="800"/>
              </a:spcBef>
              <a:spcAft>
                <a:spcPts val="800"/>
              </a:spcAft>
              <a:buSzPts val="1000"/>
              <a:buFont typeface="Courier New" panose="02070309020205020404" pitchFamily="49" charset="0"/>
              <a:buChar char="o"/>
              <a:tabLst>
                <a:tab pos="1219170" algn="l"/>
              </a:tabLst>
            </a:pPr>
            <a:r>
              <a:rPr lang="vi-VN" sz="2000" dirty="0">
                <a:ea typeface="Aptos" panose="020B0004020202020204" pitchFamily="34" charset="0"/>
                <a:cs typeface="Times New Roman" panose="02020603050405020304" pitchFamily="18" charset="0"/>
              </a:rPr>
              <a:t>Để đất "ủ" nhằm tăng tính dẻo.</a:t>
            </a:r>
          </a:p>
          <a:p>
            <a:pPr marL="457189" indent="-457189" algn="just">
              <a:spcBef>
                <a:spcPts val="800"/>
              </a:spcBef>
              <a:spcAft>
                <a:spcPts val="800"/>
              </a:spcAft>
              <a:buSzPts val="1000"/>
              <a:buFont typeface="Symbol" panose="05050102010706020507" pitchFamily="18" charset="2"/>
              <a:buChar char=""/>
              <a:tabLst>
                <a:tab pos="609585" algn="l"/>
              </a:tabLst>
            </a:pPr>
            <a:r>
              <a:rPr lang="vi-VN" sz="2000" b="1" dirty="0">
                <a:ea typeface="Aptos" panose="020B0004020202020204" pitchFamily="34" charset="0"/>
                <a:cs typeface="Times New Roman" panose="02020603050405020304" pitchFamily="18" charset="0"/>
              </a:rPr>
              <a:t>Xử lý:</a:t>
            </a:r>
            <a:r>
              <a:rPr lang="en-US" sz="2000" b="1" dirty="0">
                <a:ea typeface="Aptos" panose="020B0004020202020204" pitchFamily="34" charset="0"/>
                <a:cs typeface="Times New Roman" panose="02020603050405020304" pitchFamily="18" charset="0"/>
              </a:rPr>
              <a:t> </a:t>
            </a:r>
            <a:r>
              <a:rPr lang="vi-VN" sz="2000" dirty="0">
                <a:ea typeface="Aptos" panose="020B0004020202020204" pitchFamily="34" charset="0"/>
                <a:cs typeface="Times New Roman" panose="02020603050405020304" pitchFamily="18" charset="0"/>
              </a:rPr>
              <a:t>nghiền nguyên liệu; Trộn đất với nước và các chất phụ gia để tạo ra một hỗn hợp đồng nhất. Các máy móc khác nhau có thể được sử dụng trong quá trình chế biến tùy thuộc vào công suất và loại sản phẩm bao gồm: Máy mài, máy sàng, máy trộn, máy sấy phun, v.v. trong đó máy sấy phun có thể tiêu thụ một lượng lớn năng lượng nhiệt</a:t>
            </a:r>
            <a:r>
              <a:rPr lang="vi-VN" sz="2000" dirty="0">
                <a:ea typeface="Aptos" panose="020B0004020202020204" pitchFamily="34" charset="0"/>
              </a:rPr>
              <a:t>.</a:t>
            </a:r>
            <a:endParaRPr lang="en-US" sz="2000" dirty="0"/>
          </a:p>
          <a:p>
            <a:pPr marL="990575" lvl="1" indent="-380990" algn="just">
              <a:spcBef>
                <a:spcPts val="800"/>
              </a:spcBef>
              <a:spcAft>
                <a:spcPts val="800"/>
              </a:spcAft>
              <a:buSzPts val="1000"/>
              <a:buFont typeface="Courier New" panose="02070309020205020404" pitchFamily="49" charset="0"/>
              <a:buChar char="o"/>
              <a:tabLst>
                <a:tab pos="1219170" algn="l"/>
              </a:tabLst>
            </a:pPr>
            <a:endParaRPr lang="vi-VN" sz="2000" dirty="0">
              <a:ea typeface="Aptos" panose="020B0004020202020204" pitchFamily="34" charset="0"/>
              <a:cs typeface="Times New Roman" panose="02020603050405020304" pitchFamily="18" charset="0"/>
            </a:endParaRPr>
          </a:p>
        </p:txBody>
      </p:sp>
      <p:sp>
        <p:nvSpPr>
          <p:cNvPr id="7" name="Title 1">
            <a:extLst>
              <a:ext uri="{FF2B5EF4-FFF2-40B4-BE49-F238E27FC236}">
                <a16:creationId xmlns:a16="http://schemas.microsoft.com/office/drawing/2014/main" id="{9CBE2DCB-8010-61D8-69CC-47A0E9F9131B}"/>
              </a:ext>
            </a:extLst>
          </p:cNvPr>
          <p:cNvSpPr>
            <a:spLocks noGrp="1"/>
          </p:cNvSpPr>
          <p:nvPr>
            <p:ph type="title" idx="4294967295"/>
          </p:nvPr>
        </p:nvSpPr>
        <p:spPr>
          <a:xfrm>
            <a:off x="609600" y="1122565"/>
            <a:ext cx="10972800" cy="495200"/>
          </a:xfrm>
        </p:spPr>
        <p:txBody>
          <a:bodyPr>
            <a:noAutofit/>
          </a:bodyPr>
          <a:lstStyle/>
          <a:p>
            <a:pPr algn="ctr"/>
            <a:r>
              <a:rPr lang="vi-VN" sz="3200" dirty="0">
                <a:solidFill>
                  <a:schemeClr val="accent1">
                    <a:lumMod val="50000"/>
                  </a:schemeClr>
                </a:solidFill>
                <a:latin typeface="+mn-lt"/>
                <a:cs typeface="Arial" panose="020B0604020202020204" pitchFamily="34" charset="0"/>
              </a:rPr>
              <a:t>NGÀNH SẢN XUẤT GỐM SỨ</a:t>
            </a:r>
            <a:endParaRPr lang="en-US" sz="3200" dirty="0">
              <a:solidFill>
                <a:schemeClr val="accent1">
                  <a:lumMod val="50000"/>
                </a:schemeClr>
              </a:solidFill>
              <a:latin typeface="+mn-lt"/>
              <a:cs typeface="Arial" panose="020B0604020202020204" pitchFamily="34" charset="0"/>
            </a:endParaRPr>
          </a:p>
        </p:txBody>
      </p:sp>
    </p:spTree>
    <p:extLst>
      <p:ext uri="{BB962C8B-B14F-4D97-AF65-F5344CB8AC3E}">
        <p14:creationId xmlns:p14="http://schemas.microsoft.com/office/powerpoint/2010/main" val="33110855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C9976B-48F1-80AF-6C67-6B45074CB397}"/>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D2A83B8A-B6F6-184D-1CD1-CE3808DB6889}"/>
              </a:ext>
            </a:extLst>
          </p:cNvPr>
          <p:cNvSpPr txBox="1"/>
          <p:nvPr/>
        </p:nvSpPr>
        <p:spPr>
          <a:xfrm>
            <a:off x="609600" y="1938561"/>
            <a:ext cx="10972801" cy="3990836"/>
          </a:xfrm>
          <a:prstGeom prst="rect">
            <a:avLst/>
          </a:prstGeom>
          <a:noFill/>
        </p:spPr>
        <p:txBody>
          <a:bodyPr wrap="square">
            <a:spAutoFit/>
          </a:bodyPr>
          <a:lstStyle/>
          <a:p>
            <a:pPr>
              <a:spcBef>
                <a:spcPts val="800"/>
              </a:spcBef>
              <a:spcAft>
                <a:spcPts val="800"/>
              </a:spcAft>
            </a:pPr>
            <a:r>
              <a:rPr lang="vi-VN" sz="2000" b="1" dirty="0">
                <a:ea typeface="Aptos" panose="020B0004020202020204" pitchFamily="34" charset="0"/>
                <a:cs typeface="Times New Roman" panose="02020603050405020304" pitchFamily="18" charset="0"/>
              </a:rPr>
              <a:t>Công đoạn 2 - Tạo hình sản phẩm</a:t>
            </a:r>
            <a:endParaRPr lang="vi-VN" sz="2000" dirty="0">
              <a:ea typeface="Aptos" panose="020B0004020202020204" pitchFamily="34" charset="0"/>
              <a:cs typeface="Times New Roman" panose="02020603050405020304" pitchFamily="18" charset="0"/>
            </a:endParaRPr>
          </a:p>
          <a:p>
            <a:pPr marL="457189" indent="-457189">
              <a:spcBef>
                <a:spcPts val="800"/>
              </a:spcBef>
              <a:spcAft>
                <a:spcPts val="800"/>
              </a:spcAft>
              <a:buSzPts val="1000"/>
              <a:buFont typeface="Symbol" panose="05050102010706020507" pitchFamily="18" charset="2"/>
              <a:buChar char=""/>
              <a:tabLst>
                <a:tab pos="609585" algn="l"/>
              </a:tabLst>
            </a:pPr>
            <a:r>
              <a:rPr lang="vi-VN" sz="2000" b="1" dirty="0">
                <a:ea typeface="Aptos" panose="020B0004020202020204" pitchFamily="34" charset="0"/>
                <a:cs typeface="Times New Roman" panose="02020603050405020304" pitchFamily="18" charset="0"/>
              </a:rPr>
              <a:t>Kỹ thuật tạo hình:</a:t>
            </a:r>
            <a:endParaRPr lang="vi-VN" sz="2000" dirty="0">
              <a:ea typeface="Aptos" panose="020B0004020202020204" pitchFamily="34" charset="0"/>
              <a:cs typeface="Times New Roman" panose="02020603050405020304" pitchFamily="18" charset="0"/>
            </a:endParaRPr>
          </a:p>
          <a:p>
            <a:pPr marL="990575" lvl="1" indent="-380990">
              <a:spcBef>
                <a:spcPts val="800"/>
              </a:spcBef>
              <a:spcAft>
                <a:spcPts val="800"/>
              </a:spcAft>
              <a:buSzPts val="1000"/>
              <a:buFont typeface="Courier New" panose="02070309020205020404" pitchFamily="49" charset="0"/>
              <a:buChar char="o"/>
              <a:tabLst>
                <a:tab pos="1219170" algn="l"/>
              </a:tabLst>
            </a:pPr>
            <a:r>
              <a:rPr lang="vi-VN" sz="2000" b="1" dirty="0">
                <a:ea typeface="Aptos" panose="020B0004020202020204" pitchFamily="34" charset="0"/>
                <a:cs typeface="Times New Roman" panose="02020603050405020304" pitchFamily="18" charset="0"/>
              </a:rPr>
              <a:t>Nặn tay:</a:t>
            </a:r>
            <a:r>
              <a:rPr lang="vi-VN" sz="2000" dirty="0">
                <a:ea typeface="Aptos" panose="020B0004020202020204" pitchFamily="34" charset="0"/>
                <a:cs typeface="Times New Roman" panose="02020603050405020304" pitchFamily="18" charset="0"/>
              </a:rPr>
              <a:t> Phù hợp cho các sản phẩm nghệ thuật.</a:t>
            </a:r>
          </a:p>
          <a:p>
            <a:pPr marL="990575" lvl="1" indent="-380990">
              <a:spcBef>
                <a:spcPts val="800"/>
              </a:spcBef>
              <a:spcAft>
                <a:spcPts val="800"/>
              </a:spcAft>
              <a:buSzPts val="1000"/>
              <a:buFont typeface="Courier New" panose="02070309020205020404" pitchFamily="49" charset="0"/>
              <a:buChar char="o"/>
              <a:tabLst>
                <a:tab pos="1219170" algn="l"/>
              </a:tabLst>
            </a:pPr>
            <a:r>
              <a:rPr lang="vi-VN" sz="2000" b="1" dirty="0">
                <a:ea typeface="Aptos" panose="020B0004020202020204" pitchFamily="34" charset="0"/>
                <a:cs typeface="Times New Roman" panose="02020603050405020304" pitchFamily="18" charset="0"/>
              </a:rPr>
              <a:t>Dùng bàn xoay:</a:t>
            </a:r>
            <a:r>
              <a:rPr lang="vi-VN" sz="2000" dirty="0">
                <a:ea typeface="Aptos" panose="020B0004020202020204" pitchFamily="34" charset="0"/>
                <a:cs typeface="Times New Roman" panose="02020603050405020304" pitchFamily="18" charset="0"/>
              </a:rPr>
              <a:t> Sử dụng cho đồ gia dụng như bát, chén, bình.</a:t>
            </a:r>
          </a:p>
          <a:p>
            <a:pPr marL="990575" lvl="1" indent="-380990">
              <a:spcBef>
                <a:spcPts val="800"/>
              </a:spcBef>
              <a:spcAft>
                <a:spcPts val="800"/>
              </a:spcAft>
              <a:buSzPts val="1000"/>
              <a:buFont typeface="Courier New" panose="02070309020205020404" pitchFamily="49" charset="0"/>
              <a:buChar char="o"/>
              <a:tabLst>
                <a:tab pos="1219170" algn="l"/>
              </a:tabLst>
            </a:pPr>
            <a:r>
              <a:rPr lang="vi-VN" sz="2000" b="1" dirty="0">
                <a:ea typeface="Aptos" panose="020B0004020202020204" pitchFamily="34" charset="0"/>
                <a:cs typeface="Times New Roman" panose="02020603050405020304" pitchFamily="18" charset="0"/>
              </a:rPr>
              <a:t>Đúc khuôn:</a:t>
            </a:r>
            <a:r>
              <a:rPr lang="vi-VN" sz="2000" dirty="0">
                <a:ea typeface="Aptos" panose="020B0004020202020204" pitchFamily="34" charset="0"/>
                <a:cs typeface="Times New Roman" panose="02020603050405020304" pitchFamily="18" charset="0"/>
              </a:rPr>
              <a:t> Tạo sản phẩm đồng loạt như tượng, phù điêu</a:t>
            </a:r>
            <a:endParaRPr lang="en-US" sz="2000" dirty="0">
              <a:ea typeface="Aptos" panose="020B0004020202020204" pitchFamily="34" charset="0"/>
              <a:cs typeface="Times New Roman" panose="02020603050405020304" pitchFamily="18" charset="0"/>
            </a:endParaRPr>
          </a:p>
          <a:p>
            <a:pPr marL="990575" lvl="1" indent="-380990">
              <a:spcBef>
                <a:spcPts val="800"/>
              </a:spcBef>
              <a:spcAft>
                <a:spcPts val="800"/>
              </a:spcAft>
              <a:buSzPts val="1000"/>
              <a:buFont typeface="Courier New" panose="02070309020205020404" pitchFamily="49" charset="0"/>
              <a:buChar char="o"/>
              <a:tabLst>
                <a:tab pos="1219170" algn="l"/>
              </a:tabLst>
            </a:pPr>
            <a:r>
              <a:rPr lang="vi-VN" sz="2000" b="1" dirty="0">
                <a:ea typeface="Aptos" panose="020B0004020202020204" pitchFamily="34" charset="0"/>
                <a:cs typeface="Times New Roman" panose="02020603050405020304" pitchFamily="18" charset="0"/>
              </a:rPr>
              <a:t>Nén: </a:t>
            </a:r>
            <a:r>
              <a:rPr lang="vi-VN" sz="2000" dirty="0">
                <a:ea typeface="Aptos" panose="020B0004020202020204" pitchFamily="34" charset="0"/>
                <a:cs typeface="Times New Roman" panose="02020603050405020304" pitchFamily="18" charset="0"/>
              </a:rPr>
              <a:t>để sản xuất gạch.</a:t>
            </a:r>
          </a:p>
          <a:p>
            <a:pPr marL="457189" indent="-457189">
              <a:spcBef>
                <a:spcPts val="800"/>
              </a:spcBef>
              <a:spcAft>
                <a:spcPts val="800"/>
              </a:spcAft>
              <a:buSzPts val="1000"/>
              <a:buFont typeface="Symbol" panose="05050102010706020507" pitchFamily="18" charset="2"/>
              <a:buChar char=""/>
              <a:tabLst>
                <a:tab pos="609585" algn="l"/>
              </a:tabLst>
            </a:pPr>
            <a:r>
              <a:rPr lang="vi-VN" sz="2000" b="1" dirty="0">
                <a:ea typeface="Aptos" panose="020B0004020202020204" pitchFamily="34" charset="0"/>
                <a:cs typeface="Times New Roman" panose="02020603050405020304" pitchFamily="18" charset="0"/>
              </a:rPr>
              <a:t>Yêu cầu:</a:t>
            </a:r>
            <a:endParaRPr lang="vi-VN" sz="2000" dirty="0">
              <a:ea typeface="Aptos" panose="020B0004020202020204" pitchFamily="34" charset="0"/>
              <a:cs typeface="Times New Roman" panose="02020603050405020304" pitchFamily="18" charset="0"/>
            </a:endParaRPr>
          </a:p>
          <a:p>
            <a:pPr marL="990575" lvl="1" indent="-380990">
              <a:spcBef>
                <a:spcPts val="800"/>
              </a:spcBef>
              <a:spcAft>
                <a:spcPts val="800"/>
              </a:spcAft>
              <a:buSzPts val="1000"/>
              <a:buFont typeface="Courier New" panose="02070309020205020404" pitchFamily="49" charset="0"/>
              <a:buChar char="o"/>
              <a:tabLst>
                <a:tab pos="1219170" algn="l"/>
              </a:tabLst>
            </a:pPr>
            <a:r>
              <a:rPr lang="vi-VN" sz="2000" dirty="0">
                <a:ea typeface="Aptos" panose="020B0004020202020204" pitchFamily="34" charset="0"/>
                <a:cs typeface="Times New Roman" panose="02020603050405020304" pitchFamily="18" charset="0"/>
              </a:rPr>
              <a:t>Đảm bảo hình dáng chính xác, không méo mó.</a:t>
            </a:r>
          </a:p>
        </p:txBody>
      </p:sp>
      <p:sp>
        <p:nvSpPr>
          <p:cNvPr id="7" name="Title 1">
            <a:extLst>
              <a:ext uri="{FF2B5EF4-FFF2-40B4-BE49-F238E27FC236}">
                <a16:creationId xmlns:a16="http://schemas.microsoft.com/office/drawing/2014/main" id="{9CBE2DCB-8010-61D8-69CC-47A0E9F9131B}"/>
              </a:ext>
            </a:extLst>
          </p:cNvPr>
          <p:cNvSpPr>
            <a:spLocks noGrp="1"/>
          </p:cNvSpPr>
          <p:nvPr>
            <p:ph type="title" idx="4294967295"/>
          </p:nvPr>
        </p:nvSpPr>
        <p:spPr>
          <a:xfrm>
            <a:off x="609600" y="1171203"/>
            <a:ext cx="10972800" cy="495200"/>
          </a:xfrm>
        </p:spPr>
        <p:txBody>
          <a:bodyPr>
            <a:noAutofit/>
          </a:bodyPr>
          <a:lstStyle/>
          <a:p>
            <a:pPr algn="ctr"/>
            <a:r>
              <a:rPr lang="vi-VN" sz="3200" dirty="0">
                <a:solidFill>
                  <a:schemeClr val="accent1">
                    <a:lumMod val="50000"/>
                  </a:schemeClr>
                </a:solidFill>
                <a:latin typeface="+mn-lt"/>
                <a:cs typeface="Arial" panose="020B0604020202020204" pitchFamily="34" charset="0"/>
              </a:rPr>
              <a:t>NGÀNH SẢN XUẤT GỐM SỨ</a:t>
            </a:r>
            <a:endParaRPr lang="en-US" sz="3200" dirty="0">
              <a:solidFill>
                <a:schemeClr val="accent1">
                  <a:lumMod val="50000"/>
                </a:schemeClr>
              </a:solidFill>
              <a:latin typeface="+mn-lt"/>
              <a:cs typeface="Arial" panose="020B0604020202020204" pitchFamily="34" charset="0"/>
            </a:endParaRPr>
          </a:p>
        </p:txBody>
      </p:sp>
    </p:spTree>
    <p:extLst>
      <p:ext uri="{BB962C8B-B14F-4D97-AF65-F5344CB8AC3E}">
        <p14:creationId xmlns:p14="http://schemas.microsoft.com/office/powerpoint/2010/main" val="146544405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96A01-550C-C502-424E-A8DD6A25E0AE}"/>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7875EDEB-59E7-6CCC-8D98-A4A35CDB349B}"/>
              </a:ext>
            </a:extLst>
          </p:cNvPr>
          <p:cNvSpPr txBox="1"/>
          <p:nvPr/>
        </p:nvSpPr>
        <p:spPr>
          <a:xfrm>
            <a:off x="609601" y="1698559"/>
            <a:ext cx="10972799" cy="3611245"/>
          </a:xfrm>
          <a:prstGeom prst="rect">
            <a:avLst/>
          </a:prstGeom>
          <a:noFill/>
        </p:spPr>
        <p:txBody>
          <a:bodyPr wrap="square">
            <a:spAutoFit/>
          </a:bodyPr>
          <a:lstStyle/>
          <a:p>
            <a:pPr>
              <a:spcBef>
                <a:spcPts val="800"/>
              </a:spcBef>
              <a:spcAft>
                <a:spcPts val="800"/>
              </a:spcAft>
            </a:pPr>
            <a:r>
              <a:rPr lang="vi-VN" b="1" u="sng" dirty="0">
                <a:ea typeface="Aptos" panose="020B0004020202020204" pitchFamily="34" charset="0"/>
                <a:cs typeface="Times New Roman" panose="02020603050405020304" pitchFamily="18" charset="0"/>
              </a:rPr>
              <a:t>Công đoạn 3 - sấy khô</a:t>
            </a:r>
          </a:p>
          <a:p>
            <a:pPr marL="455613" indent="-455613">
              <a:spcBef>
                <a:spcPts val="800"/>
              </a:spcBef>
              <a:spcAft>
                <a:spcPts val="800"/>
              </a:spcAft>
              <a:buSzPts val="1000"/>
              <a:buFont typeface="Arial" panose="020B0604020202020204" pitchFamily="34" charset="0"/>
              <a:buChar char="•"/>
              <a:tabLst>
                <a:tab pos="609585" algn="l"/>
              </a:tabLst>
            </a:pPr>
            <a:r>
              <a:rPr lang="vi-VN" dirty="0">
                <a:ea typeface="Aptos" panose="020B0004020202020204" pitchFamily="34" charset="0"/>
                <a:cs typeface="Times New Roman" panose="02020603050405020304" pitchFamily="18" charset="0"/>
              </a:rPr>
              <a:t>Sấy tự nhiên: Dưới ánh nắng mặt trời, thích hợp cho thời tiết khô ráo và cho các doanh nghiệp nhỏ. 
Sấy nhân tạo: Sử dụng lò sấy, tiết kiệm thời gian và hiệu quả hơn và sử dụng bình thường cho các nhà máy sản xuất số lượng lớn sản phẩm tương tự. Lò sấy có thể ở trong các Công nghệ sau:</a:t>
            </a:r>
            <a:endParaRPr lang="en-US" dirty="0">
              <a:ea typeface="Aptos" panose="020B0004020202020204" pitchFamily="34" charset="0"/>
              <a:cs typeface="Times New Roman" panose="02020603050405020304" pitchFamily="18" charset="0"/>
            </a:endParaRPr>
          </a:p>
          <a:p>
            <a:pPr marL="796925" indent="-455613">
              <a:spcBef>
                <a:spcPts val="800"/>
              </a:spcBef>
              <a:spcAft>
                <a:spcPts val="800"/>
              </a:spcAft>
              <a:buSzPts val="1000"/>
              <a:buFont typeface="Courier New" panose="02070309020205020404" pitchFamily="49" charset="0"/>
              <a:buChar char="o"/>
              <a:tabLst>
                <a:tab pos="609585" algn="l"/>
              </a:tabLst>
            </a:pPr>
            <a:r>
              <a:rPr lang="vi-VN" dirty="0">
                <a:ea typeface="Aptos" panose="020B0004020202020204" pitchFamily="34" charset="0"/>
                <a:cs typeface="Times New Roman" panose="02020603050405020304" pitchFamily="18" charset="0"/>
              </a:rPr>
              <a:t>Sấy liên tục (Lò sấy </a:t>
            </a:r>
            <a:r>
              <a:rPr lang="vi-VN" dirty="0" err="1">
                <a:ea typeface="Aptos" panose="020B0004020202020204" pitchFamily="34" charset="0"/>
                <a:cs typeface="Times New Roman" panose="02020603050405020304" pitchFamily="18" charset="0"/>
              </a:rPr>
              <a:t>Tuynel</a:t>
            </a:r>
            <a:r>
              <a:rPr lang="vi-VN" dirty="0">
                <a:ea typeface="Aptos" panose="020B0004020202020204" pitchFamily="34" charset="0"/>
                <a:cs typeface="Times New Roman" panose="02020603050405020304" pitchFamily="18" charset="0"/>
              </a:rPr>
              <a:t>)</a:t>
            </a:r>
            <a:endParaRPr lang="en-US" dirty="0">
              <a:ea typeface="Aptos" panose="020B0004020202020204" pitchFamily="34" charset="0"/>
              <a:cs typeface="Times New Roman" panose="02020603050405020304" pitchFamily="18" charset="0"/>
            </a:endParaRPr>
          </a:p>
          <a:p>
            <a:pPr marL="796925" indent="-455613">
              <a:spcBef>
                <a:spcPts val="800"/>
              </a:spcBef>
              <a:spcAft>
                <a:spcPts val="800"/>
              </a:spcAft>
              <a:buSzPts val="1000"/>
              <a:buFont typeface="Courier New" panose="02070309020205020404" pitchFamily="49" charset="0"/>
              <a:buChar char="o"/>
              <a:tabLst>
                <a:tab pos="609585" algn="l"/>
              </a:tabLst>
            </a:pPr>
            <a:r>
              <a:rPr lang="vi-VN" dirty="0">
                <a:ea typeface="Aptos" panose="020B0004020202020204" pitchFamily="34" charset="0"/>
                <a:cs typeface="Times New Roman" panose="02020603050405020304" pitchFamily="18" charset="0"/>
              </a:rPr>
              <a:t>Sấy gián đoạn (buồng sấy)</a:t>
            </a:r>
          </a:p>
          <a:p>
            <a:pPr marL="341312">
              <a:spcBef>
                <a:spcPts val="800"/>
              </a:spcBef>
              <a:spcAft>
                <a:spcPts val="800"/>
              </a:spcAft>
              <a:buSzPts val="1000"/>
              <a:tabLst>
                <a:tab pos="609585" algn="l"/>
              </a:tabLst>
            </a:pPr>
            <a:r>
              <a:rPr lang="vi-VN" dirty="0">
                <a:cs typeface="Times New Roman" panose="02020603050405020304" pitchFamily="18" charset="0"/>
              </a:rPr>
              <a:t>Sấy là công đoạn tiêu thụ nhiều năng lượng cho quá trình bốc hơi nước. Quá trình sấy cần được tiến hành cẩn thận với tốc độ sấy phù hợp để tránh nứt sấy. Sản phẩm có nhiều phụ gia gầy có thể giúp quá trình sấy nhanh hơn và giảm nứt sấy. </a:t>
            </a:r>
            <a:endParaRPr lang="en-US" dirty="0"/>
          </a:p>
        </p:txBody>
      </p:sp>
      <p:sp>
        <p:nvSpPr>
          <p:cNvPr id="7" name="Title 1">
            <a:extLst>
              <a:ext uri="{FF2B5EF4-FFF2-40B4-BE49-F238E27FC236}">
                <a16:creationId xmlns:a16="http://schemas.microsoft.com/office/drawing/2014/main" id="{9CBE2DCB-8010-61D8-69CC-47A0E9F9131B}"/>
              </a:ext>
            </a:extLst>
          </p:cNvPr>
          <p:cNvSpPr>
            <a:spLocks noGrp="1"/>
          </p:cNvSpPr>
          <p:nvPr>
            <p:ph type="title" idx="4294967295"/>
          </p:nvPr>
        </p:nvSpPr>
        <p:spPr>
          <a:xfrm>
            <a:off x="609600" y="1161475"/>
            <a:ext cx="10972800" cy="495200"/>
          </a:xfrm>
        </p:spPr>
        <p:txBody>
          <a:bodyPr>
            <a:noAutofit/>
          </a:bodyPr>
          <a:lstStyle/>
          <a:p>
            <a:pPr algn="ctr"/>
            <a:r>
              <a:rPr lang="vi-VN" sz="3200" dirty="0">
                <a:solidFill>
                  <a:schemeClr val="accent1">
                    <a:lumMod val="50000"/>
                  </a:schemeClr>
                </a:solidFill>
                <a:latin typeface="+mn-lt"/>
                <a:cs typeface="Arial" panose="020B0604020202020204" pitchFamily="34" charset="0"/>
              </a:rPr>
              <a:t>NGÀNH SẢN XUẤT GỐM SỨ</a:t>
            </a:r>
            <a:endParaRPr lang="en-US" sz="3200" dirty="0">
              <a:solidFill>
                <a:schemeClr val="accent1">
                  <a:lumMod val="50000"/>
                </a:schemeClr>
              </a:solidFill>
              <a:latin typeface="+mn-lt"/>
              <a:cs typeface="Arial" panose="020B0604020202020204" pitchFamily="34" charset="0"/>
            </a:endParaRPr>
          </a:p>
        </p:txBody>
      </p:sp>
    </p:spTree>
    <p:extLst>
      <p:ext uri="{BB962C8B-B14F-4D97-AF65-F5344CB8AC3E}">
        <p14:creationId xmlns:p14="http://schemas.microsoft.com/office/powerpoint/2010/main" val="53378020"/>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ộp Văn bản 5">
            <a:extLst>
              <a:ext uri="{FF2B5EF4-FFF2-40B4-BE49-F238E27FC236}">
                <a16:creationId xmlns:a16="http://schemas.microsoft.com/office/drawing/2014/main" id="{CA41A93E-71A9-2C2C-0961-B1C1E2C31406}"/>
              </a:ext>
            </a:extLst>
          </p:cNvPr>
          <p:cNvSpPr txBox="1"/>
          <p:nvPr/>
        </p:nvSpPr>
        <p:spPr>
          <a:xfrm>
            <a:off x="609601" y="1698559"/>
            <a:ext cx="10972799" cy="2646878"/>
          </a:xfrm>
          <a:prstGeom prst="rect">
            <a:avLst/>
          </a:prstGeom>
          <a:noFill/>
        </p:spPr>
        <p:txBody>
          <a:bodyPr wrap="square">
            <a:spAutoFit/>
          </a:bodyPr>
          <a:lstStyle/>
          <a:p>
            <a:pPr>
              <a:spcBef>
                <a:spcPts val="800"/>
              </a:spcBef>
              <a:spcAft>
                <a:spcPts val="800"/>
              </a:spcAft>
            </a:pPr>
            <a:r>
              <a:rPr lang="vi-VN" b="1" u="sng" dirty="0">
                <a:ea typeface="Aptos" panose="020B0004020202020204" pitchFamily="34" charset="0"/>
                <a:cs typeface="Times New Roman" panose="02020603050405020304" pitchFamily="18" charset="0"/>
              </a:rPr>
              <a:t>Công đoạn 4 – Nung sơ bộ (nung mộc)</a:t>
            </a:r>
          </a:p>
          <a:p>
            <a:pPr marL="796925" indent="-455613">
              <a:spcBef>
                <a:spcPts val="800"/>
              </a:spcBef>
              <a:spcAft>
                <a:spcPts val="800"/>
              </a:spcAft>
              <a:buSzPts val="1000"/>
              <a:buFont typeface="Courier New" panose="02070309020205020404" pitchFamily="49" charset="0"/>
              <a:buChar char="o"/>
              <a:tabLst>
                <a:tab pos="609585" algn="l"/>
              </a:tabLst>
            </a:pPr>
            <a:r>
              <a:rPr lang="vi-VN" dirty="0">
                <a:ea typeface="Aptos" panose="020B0004020202020204" pitchFamily="34" charset="0"/>
                <a:cs typeface="Times New Roman" panose="02020603050405020304" pitchFamily="18" charset="0"/>
              </a:rPr>
              <a:t>Nung mộc để có được sản phẩm nung cứng trước khi tráng men. Tùy sản phẩm, quá trình nung mộc có thể nung ở nhiệt độ 700- 900oC được tiến hành trong các lò </a:t>
            </a:r>
            <a:r>
              <a:rPr lang="vi-VN" dirty="0" err="1">
                <a:ea typeface="Aptos" panose="020B0004020202020204" pitchFamily="34" charset="0"/>
                <a:cs typeface="Times New Roman" panose="02020603050405020304" pitchFamily="18" charset="0"/>
              </a:rPr>
              <a:t>Tuynel</a:t>
            </a:r>
            <a:r>
              <a:rPr lang="vi-VN" dirty="0">
                <a:ea typeface="Aptos" panose="020B0004020202020204" pitchFamily="34" charset="0"/>
                <a:cs typeface="Times New Roman" panose="02020603050405020304" pitchFamily="18" charset="0"/>
              </a:rPr>
              <a:t>, lò con thoi đốt </a:t>
            </a:r>
            <a:r>
              <a:rPr lang="vi-VN" dirty="0" err="1">
                <a:ea typeface="Aptos" panose="020B0004020202020204" pitchFamily="34" charset="0"/>
                <a:cs typeface="Times New Roman" panose="02020603050405020304" pitchFamily="18" charset="0"/>
              </a:rPr>
              <a:t>gas</a:t>
            </a:r>
            <a:r>
              <a:rPr lang="vi-VN" dirty="0">
                <a:ea typeface="Aptos" panose="020B0004020202020204" pitchFamily="34" charset="0"/>
                <a:cs typeface="Times New Roman" panose="02020603050405020304" pitchFamily="18" charset="0"/>
              </a:rPr>
              <a:t>, lò thanh lăn. </a:t>
            </a:r>
          </a:p>
          <a:p>
            <a:pPr marL="796925" indent="-455613">
              <a:spcBef>
                <a:spcPts val="800"/>
              </a:spcBef>
              <a:spcAft>
                <a:spcPts val="800"/>
              </a:spcAft>
              <a:buSzPts val="1000"/>
              <a:buFont typeface="Courier New" panose="02070309020205020404" pitchFamily="49" charset="0"/>
              <a:buChar char="o"/>
              <a:tabLst>
                <a:tab pos="609585" algn="l"/>
              </a:tabLst>
            </a:pPr>
            <a:r>
              <a:rPr lang="vi-VN" dirty="0">
                <a:cs typeface="Times New Roman" panose="02020603050405020304" pitchFamily="18" charset="0"/>
              </a:rPr>
              <a:t>Có thể có những sản phẩm không cần qua giai đoạn nung mộc chỉ cần qua sấy rồi đến tráng men.</a:t>
            </a:r>
          </a:p>
          <a:p>
            <a:pPr marL="796925" indent="-455613">
              <a:spcBef>
                <a:spcPts val="800"/>
              </a:spcBef>
              <a:spcAft>
                <a:spcPts val="800"/>
              </a:spcAft>
              <a:buSzPts val="1000"/>
              <a:buFont typeface="Courier New" panose="02070309020205020404" pitchFamily="49" charset="0"/>
              <a:buChar char="o"/>
              <a:tabLst>
                <a:tab pos="609585" algn="l"/>
              </a:tabLst>
            </a:pPr>
            <a:r>
              <a:rPr lang="vi-VN" dirty="0">
                <a:cs typeface="Times New Roman" panose="02020603050405020304" pitchFamily="18" charset="0"/>
              </a:rPr>
              <a:t>Nung mộc cũng là một quá trình tiêu tốn nhiều năng lượng do cũng phải nâng lên nhiệt độ cao để có được tính kết khối cơ bản và sau đó làm nguội. </a:t>
            </a:r>
            <a:endParaRPr lang="en-US" dirty="0"/>
          </a:p>
        </p:txBody>
      </p:sp>
    </p:spTree>
    <p:extLst>
      <p:ext uri="{BB962C8B-B14F-4D97-AF65-F5344CB8AC3E}">
        <p14:creationId xmlns:p14="http://schemas.microsoft.com/office/powerpoint/2010/main" val="310392981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72CEF-7632-C4AC-7ED0-976C7B55ABE2}"/>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5CDC2F75-3664-82F0-1950-19E5F843C6ED}"/>
              </a:ext>
            </a:extLst>
          </p:cNvPr>
          <p:cNvSpPr txBox="1"/>
          <p:nvPr/>
        </p:nvSpPr>
        <p:spPr>
          <a:xfrm>
            <a:off x="609600" y="1880389"/>
            <a:ext cx="10972800" cy="4565160"/>
          </a:xfrm>
          <a:prstGeom prst="rect">
            <a:avLst/>
          </a:prstGeom>
          <a:noFill/>
        </p:spPr>
        <p:txBody>
          <a:bodyPr wrap="square">
            <a:spAutoFit/>
          </a:bodyPr>
          <a:lstStyle/>
          <a:p>
            <a:pPr>
              <a:spcBef>
                <a:spcPts val="800"/>
              </a:spcBef>
              <a:spcAft>
                <a:spcPts val="800"/>
              </a:spcAft>
            </a:pPr>
            <a:r>
              <a:rPr lang="vi-VN" sz="2000" b="1" u="sng" dirty="0">
                <a:ea typeface="Aptos" panose="020B0004020202020204" pitchFamily="34" charset="0"/>
                <a:cs typeface="Times New Roman" panose="02020603050405020304" pitchFamily="18" charset="0"/>
              </a:rPr>
              <a:t>Công đoạn 5 - Tráng men và trang trí</a:t>
            </a:r>
            <a:endParaRPr lang="vi-VN" sz="2000" u="sng" dirty="0">
              <a:ea typeface="Aptos" panose="020B0004020202020204" pitchFamily="34" charset="0"/>
              <a:cs typeface="Times New Roman" panose="02020603050405020304" pitchFamily="18" charset="0"/>
            </a:endParaRPr>
          </a:p>
          <a:p>
            <a:pPr marL="457189" indent="-457189">
              <a:spcBef>
                <a:spcPts val="800"/>
              </a:spcBef>
              <a:spcAft>
                <a:spcPts val="800"/>
              </a:spcAft>
              <a:buSzPts val="1000"/>
              <a:buFont typeface="Symbol" panose="05050102010706020507" pitchFamily="18" charset="2"/>
              <a:buChar char=""/>
              <a:tabLst>
                <a:tab pos="609585" algn="l"/>
              </a:tabLst>
            </a:pPr>
            <a:r>
              <a:rPr lang="vi-VN" sz="2000" b="1" dirty="0">
                <a:ea typeface="Aptos" panose="020B0004020202020204" pitchFamily="34" charset="0"/>
                <a:cs typeface="Times New Roman" panose="02020603050405020304" pitchFamily="18" charset="0"/>
              </a:rPr>
              <a:t>Tráng men:</a:t>
            </a:r>
            <a:endParaRPr lang="vi-VN" sz="2000" dirty="0">
              <a:ea typeface="Aptos" panose="020B0004020202020204" pitchFamily="34" charset="0"/>
              <a:cs typeface="Times New Roman" panose="02020603050405020304" pitchFamily="18" charset="0"/>
            </a:endParaRPr>
          </a:p>
          <a:p>
            <a:pPr marL="990575" lvl="1" indent="-380990">
              <a:spcBef>
                <a:spcPts val="800"/>
              </a:spcBef>
              <a:spcAft>
                <a:spcPts val="800"/>
              </a:spcAft>
              <a:buSzPts val="1000"/>
              <a:buFont typeface="Courier New" panose="02070309020205020404" pitchFamily="49" charset="0"/>
              <a:buChar char="o"/>
              <a:tabLst>
                <a:tab pos="1219170" algn="l"/>
              </a:tabLst>
            </a:pPr>
            <a:r>
              <a:rPr lang="vi-VN" sz="2000" dirty="0">
                <a:ea typeface="Aptos" panose="020B0004020202020204" pitchFamily="34" charset="0"/>
                <a:cs typeface="Times New Roman" panose="02020603050405020304" pitchFamily="18" charset="0"/>
              </a:rPr>
              <a:t>Nhúng sản phẩm vào men lỏng hoặc phun men lên bề mặt.</a:t>
            </a:r>
          </a:p>
          <a:p>
            <a:pPr marL="990575" lvl="1" indent="-380990">
              <a:spcBef>
                <a:spcPts val="800"/>
              </a:spcBef>
              <a:spcAft>
                <a:spcPts val="800"/>
              </a:spcAft>
              <a:buSzPts val="1000"/>
              <a:buFont typeface="Courier New" panose="02070309020205020404" pitchFamily="49" charset="0"/>
              <a:buChar char="o"/>
              <a:tabLst>
                <a:tab pos="1219170" algn="l"/>
              </a:tabLst>
            </a:pPr>
            <a:r>
              <a:rPr lang="vi-VN" sz="2000" dirty="0">
                <a:ea typeface="Aptos" panose="020B0004020202020204" pitchFamily="34" charset="0"/>
                <a:cs typeface="Times New Roman" panose="02020603050405020304" pitchFamily="18" charset="0"/>
              </a:rPr>
              <a:t>Men tạo độ bóng, bảo vệ sản phẩm và tăng tính thẩm mỹ.</a:t>
            </a:r>
          </a:p>
          <a:p>
            <a:pPr marL="457189" indent="-457189">
              <a:spcBef>
                <a:spcPts val="800"/>
              </a:spcBef>
              <a:spcAft>
                <a:spcPts val="800"/>
              </a:spcAft>
              <a:buSzPts val="1000"/>
              <a:buFont typeface="Symbol" panose="05050102010706020507" pitchFamily="18" charset="2"/>
              <a:buChar char=""/>
              <a:tabLst>
                <a:tab pos="609585" algn="l"/>
              </a:tabLst>
            </a:pPr>
            <a:r>
              <a:rPr lang="vi-VN" sz="2133" b="1" dirty="0">
                <a:ea typeface="Aptos" panose="020B0004020202020204" pitchFamily="34" charset="0"/>
                <a:cs typeface="Times New Roman" panose="02020603050405020304" pitchFamily="18" charset="0"/>
              </a:rPr>
              <a:t>Trang trí thô:</a:t>
            </a:r>
            <a:endParaRPr lang="vi-VN" sz="2133" dirty="0">
              <a:ea typeface="Aptos" panose="020B0004020202020204" pitchFamily="34" charset="0"/>
              <a:cs typeface="Times New Roman" panose="02020603050405020304" pitchFamily="18" charset="0"/>
            </a:endParaRPr>
          </a:p>
          <a:p>
            <a:pPr marL="990575" lvl="1" indent="-380990">
              <a:spcBef>
                <a:spcPts val="800"/>
              </a:spcBef>
              <a:spcAft>
                <a:spcPts val="800"/>
              </a:spcAft>
              <a:buSzPts val="1000"/>
              <a:buFont typeface="Courier New" panose="02070309020205020404" pitchFamily="49" charset="0"/>
              <a:buChar char="o"/>
              <a:tabLst>
                <a:tab pos="1219170" algn="l"/>
              </a:tabLst>
            </a:pPr>
            <a:r>
              <a:rPr lang="vi-VN" sz="2133" dirty="0">
                <a:ea typeface="Aptos" panose="020B0004020202020204" pitchFamily="34" charset="0"/>
                <a:cs typeface="Times New Roman" panose="02020603050405020304" pitchFamily="18" charset="0"/>
              </a:rPr>
              <a:t>Khắc, dập nổi hoặc in hoa văn trực tiếp lên sản phẩm. 
Sử dụng kỹ thuật sơn lót, tạo nét độc đáo cho từng sản phẩm</a:t>
            </a:r>
            <a:r>
              <a:rPr lang="en-US" sz="2133" dirty="0">
                <a:ea typeface="Aptos" panose="020B0004020202020204" pitchFamily="34" charset="0"/>
                <a:cs typeface="Times New Roman" panose="02020603050405020304" pitchFamily="18" charset="0"/>
              </a:rPr>
              <a:t>.</a:t>
            </a:r>
            <a:endParaRPr lang="vi-VN" sz="2133" dirty="0">
              <a:ea typeface="Aptos" panose="020B0004020202020204" pitchFamily="34" charset="0"/>
              <a:cs typeface="Times New Roman" panose="02020603050405020304" pitchFamily="18" charset="0"/>
            </a:endParaRPr>
          </a:p>
          <a:p>
            <a:pPr marL="457189" indent="-457189">
              <a:spcBef>
                <a:spcPts val="800"/>
              </a:spcBef>
              <a:spcAft>
                <a:spcPts val="800"/>
              </a:spcAft>
              <a:buSzPts val="1000"/>
              <a:buFont typeface="Symbol" panose="05050102010706020507" pitchFamily="18" charset="2"/>
              <a:buChar char=""/>
              <a:tabLst>
                <a:tab pos="609585" algn="l"/>
              </a:tabLst>
            </a:pPr>
            <a:r>
              <a:rPr lang="en-US" sz="2000" b="1" dirty="0">
                <a:ea typeface="Aptos" panose="020B0004020202020204" pitchFamily="34" charset="0"/>
                <a:cs typeface="Times New Roman" panose="02020603050405020304" pitchFamily="18" charset="0"/>
              </a:rPr>
              <a:t>Công </a:t>
            </a:r>
            <a:r>
              <a:rPr lang="en-US" sz="2000" b="1" dirty="0" err="1">
                <a:ea typeface="Aptos" panose="020B0004020202020204" pitchFamily="34" charset="0"/>
                <a:cs typeface="Times New Roman" panose="02020603050405020304" pitchFamily="18" charset="0"/>
              </a:rPr>
              <a:t>cụ</a:t>
            </a:r>
            <a:r>
              <a:rPr lang="en-US" sz="2000" b="1" dirty="0">
                <a:ea typeface="Aptos" panose="020B0004020202020204" pitchFamily="34" charset="0"/>
                <a:cs typeface="Times New Roman" panose="02020603050405020304" pitchFamily="18" charset="0"/>
              </a:rPr>
              <a:t>: </a:t>
            </a:r>
            <a:r>
              <a:rPr lang="en-US" sz="2000" dirty="0" err="1">
                <a:ea typeface="Aptos" panose="020B0004020202020204" pitchFamily="34" charset="0"/>
                <a:cs typeface="Times New Roman" panose="02020603050405020304" pitchFamily="18" charset="0"/>
              </a:rPr>
              <a:t>Cọ</a:t>
            </a:r>
            <a:r>
              <a:rPr lang="en-US" sz="2000" dirty="0">
                <a:ea typeface="Aptos" panose="020B0004020202020204" pitchFamily="34" charset="0"/>
                <a:cs typeface="Times New Roman" panose="02020603050405020304" pitchFamily="18" charset="0"/>
              </a:rPr>
              <a:t> </a:t>
            </a:r>
            <a:r>
              <a:rPr lang="en-US" sz="2000" dirty="0" err="1">
                <a:ea typeface="Aptos" panose="020B0004020202020204" pitchFamily="34" charset="0"/>
                <a:cs typeface="Times New Roman" panose="02020603050405020304" pitchFamily="18" charset="0"/>
              </a:rPr>
              <a:t>vẽ</a:t>
            </a:r>
            <a:r>
              <a:rPr lang="en-US" sz="2000" dirty="0">
                <a:ea typeface="Aptos" panose="020B0004020202020204" pitchFamily="34" charset="0"/>
                <a:cs typeface="Times New Roman" panose="02020603050405020304" pitchFamily="18" charset="0"/>
              </a:rPr>
              <a:t>, dao </a:t>
            </a:r>
            <a:r>
              <a:rPr lang="en-US" sz="2000" dirty="0" err="1">
                <a:ea typeface="Aptos" panose="020B0004020202020204" pitchFamily="34" charset="0"/>
                <a:cs typeface="Times New Roman" panose="02020603050405020304" pitchFamily="18" charset="0"/>
              </a:rPr>
              <a:t>khắc</a:t>
            </a:r>
            <a:r>
              <a:rPr lang="en-US" sz="2000" dirty="0">
                <a:ea typeface="Aptos" panose="020B0004020202020204" pitchFamily="34" charset="0"/>
                <a:cs typeface="Times New Roman" panose="02020603050405020304" pitchFamily="18" charset="0"/>
              </a:rPr>
              <a:t>, </a:t>
            </a:r>
            <a:r>
              <a:rPr lang="en-US" sz="2000" dirty="0" err="1">
                <a:ea typeface="Aptos" panose="020B0004020202020204" pitchFamily="34" charset="0"/>
                <a:cs typeface="Times New Roman" panose="02020603050405020304" pitchFamily="18" charset="0"/>
              </a:rPr>
              <a:t>bút</a:t>
            </a:r>
            <a:r>
              <a:rPr lang="en-US" sz="2000" dirty="0">
                <a:ea typeface="Aptos" panose="020B0004020202020204" pitchFamily="34" charset="0"/>
                <a:cs typeface="Times New Roman" panose="02020603050405020304" pitchFamily="18" charset="0"/>
              </a:rPr>
              <a:t> </a:t>
            </a:r>
            <a:r>
              <a:rPr lang="en-US" sz="2000" dirty="0" err="1">
                <a:ea typeface="Aptos" panose="020B0004020202020204" pitchFamily="34" charset="0"/>
                <a:cs typeface="Times New Roman" panose="02020603050405020304" pitchFamily="18" charset="0"/>
              </a:rPr>
              <a:t>mẫu</a:t>
            </a:r>
            <a:r>
              <a:rPr lang="en-US" sz="2000" dirty="0">
                <a:ea typeface="Aptos" panose="020B0004020202020204" pitchFamily="34" charset="0"/>
                <a:cs typeface="Times New Roman" panose="02020603050405020304" pitchFamily="18" charset="0"/>
              </a:rPr>
              <a:t>, </a:t>
            </a:r>
            <a:r>
              <a:rPr lang="en-US" sz="2000" dirty="0" err="1">
                <a:ea typeface="Aptos" panose="020B0004020202020204" pitchFamily="34" charset="0"/>
                <a:cs typeface="Times New Roman" panose="02020603050405020304" pitchFamily="18" charset="0"/>
              </a:rPr>
              <a:t>máy</a:t>
            </a:r>
            <a:r>
              <a:rPr lang="en-US" sz="2000" dirty="0">
                <a:ea typeface="Aptos" panose="020B0004020202020204" pitchFamily="34" charset="0"/>
                <a:cs typeface="Times New Roman" panose="02020603050405020304" pitchFamily="18" charset="0"/>
              </a:rPr>
              <a:t> </a:t>
            </a:r>
            <a:r>
              <a:rPr lang="vi-VN" sz="2000" dirty="0">
                <a:ea typeface="Aptos" panose="020B0004020202020204" pitchFamily="34" charset="0"/>
                <a:cs typeface="Times New Roman" panose="02020603050405020304" pitchFamily="18" charset="0"/>
              </a:rPr>
              <a:t>in, các loại men màu theo dự kiến</a:t>
            </a:r>
            <a:endParaRPr lang="en-US" sz="2000" dirty="0">
              <a:ea typeface="Aptos" panose="020B0004020202020204" pitchFamily="34" charset="0"/>
              <a:cs typeface="Times New Roman" panose="02020603050405020304" pitchFamily="18" charset="0"/>
            </a:endParaRPr>
          </a:p>
          <a:p>
            <a:pPr marL="457189" indent="-457189">
              <a:spcBef>
                <a:spcPts val="800"/>
              </a:spcBef>
              <a:spcAft>
                <a:spcPts val="800"/>
              </a:spcAft>
              <a:buSzPts val="1000"/>
              <a:buFont typeface="Symbol" panose="05050102010706020507" pitchFamily="18" charset="2"/>
              <a:buChar char=""/>
              <a:tabLst>
                <a:tab pos="609585" algn="l"/>
              </a:tabLst>
            </a:pPr>
            <a:r>
              <a:rPr lang="vi-VN" sz="2000" b="1" dirty="0">
                <a:ea typeface="Aptos" panose="020B0004020202020204" pitchFamily="34" charset="0"/>
                <a:cs typeface="Times New Roman" panose="02020603050405020304" pitchFamily="18" charset="0"/>
              </a:rPr>
              <a:t>Đặc điểm: </a:t>
            </a:r>
            <a:r>
              <a:rPr lang="vi-VN" sz="2000" dirty="0">
                <a:ea typeface="Aptos" panose="020B0004020202020204" pitchFamily="34" charset="0"/>
                <a:cs typeface="Times New Roman" panose="02020603050405020304" pitchFamily="18" charset="0"/>
              </a:rPr>
              <a:t>Sản phẩm có màu sắc, hoa văn trang trí theo thẩm mỹ. </a:t>
            </a:r>
          </a:p>
        </p:txBody>
      </p:sp>
      <p:sp>
        <p:nvSpPr>
          <p:cNvPr id="7" name="Title 1">
            <a:extLst>
              <a:ext uri="{FF2B5EF4-FFF2-40B4-BE49-F238E27FC236}">
                <a16:creationId xmlns:a16="http://schemas.microsoft.com/office/drawing/2014/main" id="{9CBE2DCB-8010-61D8-69CC-47A0E9F9131B}"/>
              </a:ext>
            </a:extLst>
          </p:cNvPr>
          <p:cNvSpPr>
            <a:spLocks noGrp="1"/>
          </p:cNvSpPr>
          <p:nvPr>
            <p:ph type="title" idx="4294967295"/>
          </p:nvPr>
        </p:nvSpPr>
        <p:spPr>
          <a:xfrm>
            <a:off x="609600" y="1180931"/>
            <a:ext cx="10972800" cy="495200"/>
          </a:xfrm>
        </p:spPr>
        <p:txBody>
          <a:bodyPr>
            <a:noAutofit/>
          </a:bodyPr>
          <a:lstStyle/>
          <a:p>
            <a:pPr algn="ctr"/>
            <a:r>
              <a:rPr lang="vi-VN" sz="3200" dirty="0">
                <a:solidFill>
                  <a:schemeClr val="accent1">
                    <a:lumMod val="50000"/>
                  </a:schemeClr>
                </a:solidFill>
                <a:latin typeface="+mn-lt"/>
                <a:cs typeface="Arial" panose="020B0604020202020204" pitchFamily="34" charset="0"/>
              </a:rPr>
              <a:t>NGÀNH SẢN XUẤT GỐM SỨ</a:t>
            </a:r>
            <a:endParaRPr lang="en-US" sz="3200" dirty="0">
              <a:solidFill>
                <a:schemeClr val="accent1">
                  <a:lumMod val="50000"/>
                </a:schemeClr>
              </a:solidFill>
              <a:latin typeface="+mn-lt"/>
              <a:cs typeface="Arial" panose="020B0604020202020204" pitchFamily="34" charset="0"/>
            </a:endParaRPr>
          </a:p>
        </p:txBody>
      </p:sp>
    </p:spTree>
    <p:extLst>
      <p:ext uri="{BB962C8B-B14F-4D97-AF65-F5344CB8AC3E}">
        <p14:creationId xmlns:p14="http://schemas.microsoft.com/office/powerpoint/2010/main" val="1744553405"/>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995C7-FF44-80CC-0A90-3E87C4D31065}"/>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CEE20206-E678-2F5D-8BC1-303D2F800924}"/>
              </a:ext>
            </a:extLst>
          </p:cNvPr>
          <p:cNvSpPr txBox="1"/>
          <p:nvPr/>
        </p:nvSpPr>
        <p:spPr>
          <a:xfrm>
            <a:off x="524935" y="2184461"/>
            <a:ext cx="11379200" cy="3477875"/>
          </a:xfrm>
          <a:prstGeom prst="rect">
            <a:avLst/>
          </a:prstGeom>
          <a:noFill/>
        </p:spPr>
        <p:txBody>
          <a:bodyPr wrap="square">
            <a:spAutoFit/>
          </a:bodyPr>
          <a:lstStyle/>
          <a:p>
            <a:pPr>
              <a:spcBef>
                <a:spcPts val="800"/>
              </a:spcBef>
              <a:spcAft>
                <a:spcPts val="800"/>
              </a:spcAft>
            </a:pPr>
            <a:r>
              <a:rPr lang="vi-VN" sz="2000" b="1" u="sng" dirty="0">
                <a:ea typeface="Aptos" panose="020B0004020202020204" pitchFamily="34" charset="0"/>
                <a:cs typeface="Times New Roman" panose="02020603050405020304" pitchFamily="18" charset="0"/>
              </a:rPr>
              <a:t>Bước 6 – Nung hoàn thiện</a:t>
            </a:r>
            <a:endParaRPr lang="vi-VN" sz="2000" u="sng" dirty="0">
              <a:ea typeface="Aptos" panose="020B0004020202020204" pitchFamily="34" charset="0"/>
              <a:cs typeface="Times New Roman" panose="02020603050405020304" pitchFamily="18" charset="0"/>
            </a:endParaRPr>
          </a:p>
          <a:p>
            <a:pPr marL="457189" indent="-457189">
              <a:spcBef>
                <a:spcPts val="800"/>
              </a:spcBef>
              <a:spcAft>
                <a:spcPts val="800"/>
              </a:spcAft>
              <a:buSzPts val="1000"/>
              <a:buFont typeface="Symbol" panose="05050102010706020507" pitchFamily="18" charset="2"/>
              <a:buChar char=""/>
              <a:tabLst>
                <a:tab pos="609585" algn="l"/>
              </a:tabLst>
            </a:pPr>
            <a:r>
              <a:rPr lang="vi-VN" sz="2000" b="1" dirty="0">
                <a:ea typeface="Aptos" panose="020B0004020202020204" pitchFamily="34" charset="0"/>
                <a:cs typeface="Times New Roman" panose="02020603050405020304" pitchFamily="18" charset="0"/>
              </a:rPr>
              <a:t>Lò nung: </a:t>
            </a:r>
            <a:r>
              <a:rPr lang="vi-VN" sz="2000" dirty="0">
                <a:ea typeface="Aptos" panose="020B0004020202020204" pitchFamily="34" charset="0"/>
                <a:cs typeface="Times New Roman" panose="02020603050405020304" pitchFamily="18" charset="0"/>
              </a:rPr>
              <a:t>Có thể là lò </a:t>
            </a:r>
            <a:r>
              <a:rPr lang="vi-VN" sz="2000" dirty="0" err="1">
                <a:ea typeface="Aptos" panose="020B0004020202020204" pitchFamily="34" charset="0"/>
                <a:cs typeface="Times New Roman" panose="02020603050405020304" pitchFamily="18" charset="0"/>
              </a:rPr>
              <a:t>tuynel</a:t>
            </a:r>
            <a:r>
              <a:rPr lang="vi-VN" sz="2000" dirty="0">
                <a:ea typeface="Aptos" panose="020B0004020202020204" pitchFamily="34" charset="0"/>
                <a:cs typeface="Times New Roman" panose="02020603050405020304" pitchFamily="18" charset="0"/>
              </a:rPr>
              <a:t>, lò thanh lăn hoặc lò con thoi sử dụng </a:t>
            </a:r>
            <a:r>
              <a:rPr lang="vi-VN" sz="2000" dirty="0" err="1">
                <a:ea typeface="Aptos" panose="020B0004020202020204" pitchFamily="34" charset="0"/>
                <a:cs typeface="Times New Roman" panose="02020603050405020304" pitchFamily="18" charset="0"/>
              </a:rPr>
              <a:t>gas</a:t>
            </a:r>
            <a:r>
              <a:rPr lang="vi-VN" sz="2000" dirty="0">
                <a:ea typeface="Aptos" panose="020B0004020202020204" pitchFamily="34" charset="0"/>
                <a:cs typeface="Times New Roman" panose="02020603050405020304" pitchFamily="18" charset="0"/>
              </a:rPr>
              <a:t>. Nhìn chung loại lò nung hoàn thiện và loại lò nung sơ bộ trong một doanh nghiệp là giống nhau do cùng loại hình chuyển giao công nghệ. </a:t>
            </a:r>
            <a:r>
              <a:rPr lang="vi-VN" sz="2000" b="1" dirty="0">
                <a:ea typeface="Aptos" panose="020B0004020202020204" pitchFamily="34" charset="0"/>
                <a:cs typeface="Times New Roman" panose="02020603050405020304" pitchFamily="18" charset="0"/>
              </a:rPr>
              <a:t>
Quá trình nung: </a:t>
            </a:r>
            <a:r>
              <a:rPr lang="vi-VN" sz="2000" dirty="0">
                <a:ea typeface="Aptos" panose="020B0004020202020204" pitchFamily="34" charset="0"/>
                <a:cs typeface="Times New Roman" panose="02020603050405020304" pitchFamily="18" charset="0"/>
              </a:rPr>
              <a:t>Quá trình nung đòi hỏi phải kiểm soát nhiệt độ cẩn thận cho từng bước nung. Thông thường, sản phẩm nên tăng nhiệt độ trong một khoảng thời gian có thể kiểm soát được cho đến khi đạt đến nhiệt độ cài đặt thông thường 800 – 1200 oC tùy thuộc vào sản phẩm và cũng từ từ hạ xuống cho đến khi có thể dỡ ra khỏi lò.</a:t>
            </a:r>
            <a:r>
              <a:rPr lang="vi-VN" sz="2000" b="1" dirty="0">
                <a:ea typeface="Aptos" panose="020B0004020202020204" pitchFamily="34" charset="0"/>
                <a:cs typeface="Times New Roman" panose="02020603050405020304" pitchFamily="18" charset="0"/>
              </a:rPr>
              <a:t> 
Yêu cầu: </a:t>
            </a:r>
            <a:r>
              <a:rPr lang="vi-VN" sz="2000" dirty="0">
                <a:ea typeface="Aptos" panose="020B0004020202020204" pitchFamily="34" charset="0"/>
                <a:cs typeface="Times New Roman" panose="02020603050405020304" pitchFamily="18" charset="0"/>
              </a:rPr>
              <a:t>Nhiệt độ ổn định, không bị sốc nhiệt gây nứt sản phẩm. </a:t>
            </a:r>
          </a:p>
        </p:txBody>
      </p:sp>
      <p:sp>
        <p:nvSpPr>
          <p:cNvPr id="7" name="Title 1">
            <a:extLst>
              <a:ext uri="{FF2B5EF4-FFF2-40B4-BE49-F238E27FC236}">
                <a16:creationId xmlns:a16="http://schemas.microsoft.com/office/drawing/2014/main" id="{CD6643CD-4840-EF0B-B872-1AFE601D29A2}"/>
              </a:ext>
            </a:extLst>
          </p:cNvPr>
          <p:cNvSpPr>
            <a:spLocks noGrp="1"/>
          </p:cNvSpPr>
          <p:nvPr>
            <p:ph type="title" idx="4294967295"/>
          </p:nvPr>
        </p:nvSpPr>
        <p:spPr>
          <a:xfrm>
            <a:off x="0" y="1164845"/>
            <a:ext cx="12192000" cy="654051"/>
          </a:xfrm>
        </p:spPr>
        <p:txBody>
          <a:bodyPr>
            <a:noAutofit/>
          </a:bodyPr>
          <a:lstStyle/>
          <a:p>
            <a:pPr algn="ctr"/>
            <a:r>
              <a:rPr lang="vi-VN" sz="2933" dirty="0">
                <a:solidFill>
                  <a:schemeClr val="accent1">
                    <a:lumMod val="50000"/>
                  </a:schemeClr>
                </a:solidFill>
                <a:latin typeface="+mn-lt"/>
                <a:cs typeface="Arial" panose="020B0604020202020204" pitchFamily="34" charset="0"/>
              </a:rPr>
              <a:t>NGÀNH CÔNG NGHIỆP GỐM SỨ</a:t>
            </a:r>
            <a:endParaRPr lang="en-US" sz="2933" dirty="0">
              <a:solidFill>
                <a:schemeClr val="accent1">
                  <a:lumMod val="50000"/>
                </a:schemeClr>
              </a:solidFill>
              <a:latin typeface="+mn-lt"/>
              <a:cs typeface="Arial" panose="020B0604020202020204" pitchFamily="34" charset="0"/>
            </a:endParaRPr>
          </a:p>
        </p:txBody>
      </p:sp>
    </p:spTree>
    <p:extLst>
      <p:ext uri="{BB962C8B-B14F-4D97-AF65-F5344CB8AC3E}">
        <p14:creationId xmlns:p14="http://schemas.microsoft.com/office/powerpoint/2010/main" val="3630257616"/>
      </p:ext>
    </p:extLst>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ACD34-596E-16E0-7020-DDBC033DAA50}"/>
            </a:ext>
          </a:extLst>
        </p:cNvPr>
        <p:cNvGrpSpPr/>
        <p:nvPr/>
      </p:nvGrpSpPr>
      <p:grpSpPr>
        <a:xfrm>
          <a:off x="0" y="0"/>
          <a:ext cx="0" cy="0"/>
          <a:chOff x="0" y="0"/>
          <a:chExt cx="0" cy="0"/>
        </a:xfrm>
      </p:grpSpPr>
      <p:sp>
        <p:nvSpPr>
          <p:cNvPr id="6" name="Hộp Văn bản 5">
            <a:extLst>
              <a:ext uri="{FF2B5EF4-FFF2-40B4-BE49-F238E27FC236}">
                <a16:creationId xmlns:a16="http://schemas.microsoft.com/office/drawing/2014/main" id="{392AA201-42FD-C37F-F111-20E41B7CB3DF}"/>
              </a:ext>
            </a:extLst>
          </p:cNvPr>
          <p:cNvSpPr txBox="1"/>
          <p:nvPr/>
        </p:nvSpPr>
        <p:spPr>
          <a:xfrm>
            <a:off x="437746" y="1799440"/>
            <a:ext cx="10972799" cy="4708981"/>
          </a:xfrm>
          <a:prstGeom prst="rect">
            <a:avLst/>
          </a:prstGeom>
          <a:noFill/>
        </p:spPr>
        <p:txBody>
          <a:bodyPr wrap="square">
            <a:spAutoFit/>
          </a:bodyPr>
          <a:lstStyle/>
          <a:p>
            <a:pPr>
              <a:spcBef>
                <a:spcPts val="800"/>
              </a:spcBef>
              <a:spcAft>
                <a:spcPts val="800"/>
              </a:spcAft>
            </a:pPr>
            <a:r>
              <a:rPr lang="vi-VN" sz="2000" b="1" u="sng" dirty="0">
                <a:ea typeface="Aptos" panose="020B0004020202020204" pitchFamily="34" charset="0"/>
                <a:cs typeface="Times New Roman" panose="02020603050405020304" pitchFamily="18" charset="0"/>
              </a:rPr>
              <a:t>Bước 7 – Kiểm tra đóng gói</a:t>
            </a:r>
            <a:endParaRPr lang="en-US" sz="2000" b="1" u="sng" dirty="0">
              <a:ea typeface="Aptos" panose="020B0004020202020204" pitchFamily="34" charset="0"/>
              <a:cs typeface="Times New Roman" panose="02020603050405020304" pitchFamily="18" charset="0"/>
            </a:endParaRPr>
          </a:p>
          <a:p>
            <a:pPr>
              <a:spcBef>
                <a:spcPts val="800"/>
              </a:spcBef>
              <a:spcAft>
                <a:spcPts val="800"/>
              </a:spcAft>
            </a:pPr>
            <a:r>
              <a:rPr lang="vi-VN" sz="2000" b="1" dirty="0">
                <a:ea typeface="Aptos" panose="020B0004020202020204" pitchFamily="34" charset="0"/>
                <a:cs typeface="Times New Roman" panose="02020603050405020304" pitchFamily="18" charset="0"/>
              </a:rPr>
              <a:t>Kết thúc sau khi nung:</a:t>
            </a:r>
            <a:endParaRPr lang="en-US" sz="2000" b="1" dirty="0">
              <a:ea typeface="Aptos" panose="020B0004020202020204" pitchFamily="34" charset="0"/>
              <a:cs typeface="Times New Roman" panose="02020603050405020304" pitchFamily="18" charset="0"/>
            </a:endParaRPr>
          </a:p>
          <a:p>
            <a:pPr marL="342900" indent="-342900">
              <a:spcBef>
                <a:spcPts val="800"/>
              </a:spcBef>
              <a:spcAft>
                <a:spcPts val="800"/>
              </a:spcAft>
              <a:buFont typeface="Arial" panose="020B0604020202020204" pitchFamily="34" charset="0"/>
              <a:buChar char="•"/>
            </a:pPr>
            <a:r>
              <a:rPr lang="vi-VN" sz="2000" dirty="0">
                <a:ea typeface="Aptos" panose="020B0004020202020204" pitchFamily="34" charset="0"/>
                <a:cs typeface="Times New Roman" panose="02020603050405020304" pitchFamily="18" charset="0"/>
              </a:rPr>
              <a:t>Đánh bóng và làm mịn bề mặt nếu cần.
Thêm trang trí bổ sung bằng cách vẽ tay hoặc in decal.
Mài đảm bảo kích thước chính xác cho các sản phẩm sứ kỹ thuật và sứ vệ sinh</a:t>
            </a:r>
            <a:endParaRPr lang="en-US" sz="2000" b="1" dirty="0">
              <a:ea typeface="Aptos" panose="020B0004020202020204" pitchFamily="34" charset="0"/>
              <a:cs typeface="Times New Roman" panose="02020603050405020304" pitchFamily="18" charset="0"/>
            </a:endParaRPr>
          </a:p>
          <a:p>
            <a:pPr>
              <a:spcBef>
                <a:spcPts val="800"/>
              </a:spcBef>
              <a:spcAft>
                <a:spcPts val="800"/>
              </a:spcAft>
            </a:pPr>
            <a:r>
              <a:rPr lang="vi-VN" sz="2000" b="1" dirty="0">
                <a:ea typeface="Aptos" panose="020B0004020202020204" pitchFamily="34" charset="0"/>
                <a:cs typeface="Times New Roman" panose="02020603050405020304" pitchFamily="18" charset="0"/>
              </a:rPr>
              <a:t>Kiểm tra: </a:t>
            </a:r>
            <a:r>
              <a:rPr lang="vi-VN" sz="2000" dirty="0">
                <a:ea typeface="Aptos" panose="020B0004020202020204" pitchFamily="34" charset="0"/>
                <a:cs typeface="Times New Roman" panose="02020603050405020304" pitchFamily="18" charset="0"/>
              </a:rPr>
              <a:t>Loại bỏ các sản phẩm bị lỗi: vết nứt, men không đều hoặc hình dạng không chuẩn</a:t>
            </a:r>
            <a:r>
              <a:rPr lang="vi-VN" sz="2000" b="1" dirty="0">
                <a:ea typeface="Aptos" panose="020B0004020202020204" pitchFamily="34" charset="0"/>
                <a:cs typeface="Times New Roman" panose="02020603050405020304" pitchFamily="18" charset="0"/>
              </a:rPr>
              <a:t>.</a:t>
            </a:r>
            <a:endParaRPr lang="en-US" sz="2000" b="1" dirty="0">
              <a:ea typeface="Aptos" panose="020B0004020202020204" pitchFamily="34" charset="0"/>
              <a:cs typeface="Times New Roman" panose="02020603050405020304" pitchFamily="18" charset="0"/>
            </a:endParaRPr>
          </a:p>
          <a:p>
            <a:pPr>
              <a:spcBef>
                <a:spcPts val="800"/>
              </a:spcBef>
              <a:spcAft>
                <a:spcPts val="800"/>
              </a:spcAft>
            </a:pPr>
            <a:r>
              <a:rPr lang="vi-VN" sz="2000" b="1" dirty="0">
                <a:ea typeface="Aptos" panose="020B0004020202020204" pitchFamily="34" charset="0"/>
                <a:cs typeface="Times New Roman" panose="02020603050405020304" pitchFamily="18" charset="0"/>
              </a:rPr>
              <a:t>Đóng gói: </a:t>
            </a:r>
            <a:r>
              <a:rPr lang="vi-VN" sz="2000" dirty="0">
                <a:ea typeface="Aptos" panose="020B0004020202020204" pitchFamily="34" charset="0"/>
                <a:cs typeface="Times New Roman" panose="02020603050405020304" pitchFamily="18" charset="0"/>
              </a:rPr>
              <a:t>Sản phẩm đủ tiêu chuẩn được đóng gói thành kiện để vận chuyển dễ dàng</a:t>
            </a:r>
            <a:r>
              <a:rPr lang="en-US" sz="2000" dirty="0">
                <a:ea typeface="Aptos" panose="020B0004020202020204" pitchFamily="34" charset="0"/>
                <a:cs typeface="Times New Roman" panose="02020603050405020304" pitchFamily="18" charset="0"/>
              </a:rPr>
              <a:t>.</a:t>
            </a:r>
            <a:endParaRPr lang="vi-VN" sz="2000" dirty="0">
              <a:ea typeface="Aptos" panose="020B0004020202020204" pitchFamily="34" charset="0"/>
              <a:cs typeface="Times New Roman" panose="02020603050405020304" pitchFamily="18" charset="0"/>
            </a:endParaRPr>
          </a:p>
          <a:p>
            <a:pPr>
              <a:spcBef>
                <a:spcPts val="800"/>
              </a:spcBef>
              <a:spcAft>
                <a:spcPts val="800"/>
              </a:spcAft>
            </a:pPr>
            <a:r>
              <a:rPr lang="vi-VN" sz="2000" b="1" u="sng" dirty="0">
                <a:ea typeface="Aptos" panose="020B0004020202020204" pitchFamily="34" charset="0"/>
                <a:cs typeface="Times New Roman" panose="02020603050405020304" pitchFamily="18" charset="0"/>
              </a:rPr>
              <a:t>Bước 8 – Phân phối</a:t>
            </a:r>
            <a:endParaRPr lang="en-US" sz="2000" b="1" u="sng" dirty="0">
              <a:ea typeface="Aptos" panose="020B0004020202020204" pitchFamily="34" charset="0"/>
              <a:cs typeface="Times New Roman" panose="02020603050405020304" pitchFamily="18" charset="0"/>
            </a:endParaRPr>
          </a:p>
          <a:p>
            <a:r>
              <a:rPr lang="vi-VN" sz="2000" dirty="0"/>
              <a:t>Sản phẩm được vận chuyển đến thị trường nội địa (nhà ở, công trình xây dựng) hoặc xuất khẩu (EU, Mỹ, Nhật)</a:t>
            </a:r>
          </a:p>
        </p:txBody>
      </p:sp>
      <p:sp>
        <p:nvSpPr>
          <p:cNvPr id="7" name="Title 1">
            <a:extLst>
              <a:ext uri="{FF2B5EF4-FFF2-40B4-BE49-F238E27FC236}">
                <a16:creationId xmlns:a16="http://schemas.microsoft.com/office/drawing/2014/main" id="{CD6643CD-4840-EF0B-B872-1AFE601D29A2}"/>
              </a:ext>
            </a:extLst>
          </p:cNvPr>
          <p:cNvSpPr>
            <a:spLocks noGrp="1"/>
          </p:cNvSpPr>
          <p:nvPr>
            <p:ph type="title" idx="4294967295"/>
          </p:nvPr>
        </p:nvSpPr>
        <p:spPr>
          <a:xfrm>
            <a:off x="0" y="1145389"/>
            <a:ext cx="12192000" cy="654051"/>
          </a:xfrm>
        </p:spPr>
        <p:txBody>
          <a:bodyPr>
            <a:noAutofit/>
          </a:bodyPr>
          <a:lstStyle/>
          <a:p>
            <a:pPr algn="ctr"/>
            <a:r>
              <a:rPr lang="vi-VN" sz="2933" dirty="0">
                <a:solidFill>
                  <a:schemeClr val="accent1">
                    <a:lumMod val="50000"/>
                  </a:schemeClr>
                </a:solidFill>
                <a:latin typeface="+mn-lt"/>
                <a:cs typeface="Arial" panose="020B0604020202020204" pitchFamily="34" charset="0"/>
              </a:rPr>
              <a:t>NGÀNH CÔNG NGHIỆP GỐM SỨ</a:t>
            </a:r>
            <a:endParaRPr lang="en-US" sz="2933" dirty="0">
              <a:solidFill>
                <a:schemeClr val="accent1">
                  <a:lumMod val="50000"/>
                </a:schemeClr>
              </a:solidFill>
              <a:latin typeface="+mn-lt"/>
              <a:cs typeface="Arial" panose="020B0604020202020204" pitchFamily="34" charset="0"/>
            </a:endParaRPr>
          </a:p>
        </p:txBody>
      </p:sp>
    </p:spTree>
    <p:extLst>
      <p:ext uri="{BB962C8B-B14F-4D97-AF65-F5344CB8AC3E}">
        <p14:creationId xmlns:p14="http://schemas.microsoft.com/office/powerpoint/2010/main" val="1752930170"/>
      </p:ext>
    </p:extLst>
  </p:cSld>
  <p:clrMapOvr>
    <a:masterClrMapping/>
  </p:clrMapOvr>
  <p:transition advClick="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D98A9-08BF-7558-971D-457E6F04355C}"/>
              </a:ext>
            </a:extLst>
          </p:cNvPr>
          <p:cNvSpPr>
            <a:spLocks noGrp="1"/>
          </p:cNvSpPr>
          <p:nvPr>
            <p:ph type="title" idx="4294967295"/>
          </p:nvPr>
        </p:nvSpPr>
        <p:spPr>
          <a:xfrm>
            <a:off x="599872" y="1190659"/>
            <a:ext cx="10972800" cy="495200"/>
          </a:xfrm>
          <a:noFill/>
          <a:ln>
            <a:noFill/>
          </a:ln>
        </p:spPr>
        <p:txBody>
          <a:bodyPr spcFirstLastPara="1" wrap="square" lIns="91425" tIns="91425" rIns="91425" bIns="91425" anchor="ctr" anchorCtr="0">
            <a:noAutofit/>
          </a:bodyPr>
          <a:lstStyle/>
          <a:p>
            <a:pPr algn="ctr"/>
            <a:r>
              <a:rPr lang="vi-VN" dirty="0">
                <a:solidFill>
                  <a:schemeClr val="accent1">
                    <a:lumMod val="50000"/>
                  </a:schemeClr>
                </a:solidFill>
                <a:latin typeface="+mn-lt"/>
                <a:cs typeface="Arial" panose="020B0604020202020204" pitchFamily="34" charset="0"/>
              </a:rPr>
              <a:t>QUY TRÌNH SẢN XUẤT GỐM SỨ DÂN GIAN VÀ MỸ THUẬT</a:t>
            </a:r>
            <a:endParaRPr lang="en-US" dirty="0">
              <a:solidFill>
                <a:schemeClr val="accent1">
                  <a:lumMod val="50000"/>
                </a:schemeClr>
              </a:solidFill>
              <a:latin typeface="+mn-lt"/>
              <a:cs typeface="Arial" panose="020B0604020202020204" pitchFamily="34" charset="0"/>
            </a:endParaRPr>
          </a:p>
        </p:txBody>
      </p:sp>
      <p:sp>
        <p:nvSpPr>
          <p:cNvPr id="4" name="Content Placeholder 3">
            <a:extLst>
              <a:ext uri="{FF2B5EF4-FFF2-40B4-BE49-F238E27FC236}">
                <a16:creationId xmlns:a16="http://schemas.microsoft.com/office/drawing/2014/main" id="{CD91621A-A227-F53D-7C40-623B540B563A}"/>
              </a:ext>
            </a:extLst>
          </p:cNvPr>
          <p:cNvSpPr>
            <a:spLocks noGrp="1"/>
          </p:cNvSpPr>
          <p:nvPr>
            <p:ph sz="half" idx="4294967295"/>
          </p:nvPr>
        </p:nvSpPr>
        <p:spPr>
          <a:xfrm>
            <a:off x="6139193" y="1968640"/>
            <a:ext cx="5516033" cy="5055137"/>
          </a:xfrm>
        </p:spPr>
        <p:txBody>
          <a:bodyPr>
            <a:normAutofit/>
          </a:bodyPr>
          <a:lstStyle/>
          <a:p>
            <a:r>
              <a:rPr lang="vi-VN" dirty="0">
                <a:latin typeface="Arial" panose="020B0604020202020204" pitchFamily="34" charset="0"/>
                <a:cs typeface="Arial" panose="020B0604020202020204" pitchFamily="34" charset="0"/>
              </a:rPr>
              <a:t>Việc chuẩn bị nguyên liệu đòi hỏi nhiều loại nguyên liệu thô được sắp xếp hợp lý.
Việc trộn đòi hỏi độ chính xác và đảm bảo độ dẻo, độ mịn, tiêu thụ điện năng hoặc nhân lực để nhào
Việc tạo hình có thể có nhiều phương pháp cần phải thẩm mỹ.
Việc sấy sản phẩm cần kiểm soát quá trình sấy phù hợp để tránh nứt và hư hỏng sản phẩm
Kính giúp sản phẩm có màu sắc phù hợp
Quá trình làm nóng sản phẩm tiêu thụ năng lượng chính cần được xem xét để tối ưu hóa. Việc bắn cần điều chỉnh đường cong bắn chính xác để đảm bảo chất lượng sản phẩm</a:t>
            </a:r>
            <a:endParaRPr lang="en-US"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9F9B01CC-FC7E-90A2-B269-3EF09131654B}"/>
              </a:ext>
            </a:extLst>
          </p:cNvPr>
          <p:cNvPicPr>
            <a:picLocks noChangeAspect="1"/>
          </p:cNvPicPr>
          <p:nvPr/>
        </p:nvPicPr>
        <p:blipFill>
          <a:blip r:embed="rId2"/>
          <a:stretch>
            <a:fillRect/>
          </a:stretch>
        </p:blipFill>
        <p:spPr>
          <a:xfrm>
            <a:off x="424224" y="1968640"/>
            <a:ext cx="5276947" cy="4602916"/>
          </a:xfrm>
          <a:prstGeom prst="rect">
            <a:avLst/>
          </a:prstGeom>
        </p:spPr>
      </p:pic>
    </p:spTree>
    <p:extLst>
      <p:ext uri="{BB962C8B-B14F-4D97-AF65-F5344CB8AC3E}">
        <p14:creationId xmlns:p14="http://schemas.microsoft.com/office/powerpoint/2010/main" val="2597729263"/>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idx="4294967295"/>
          </p:nvPr>
        </p:nvSpPr>
        <p:spPr>
          <a:xfrm>
            <a:off x="231494" y="1200386"/>
            <a:ext cx="11273085" cy="495200"/>
          </a:xfrm>
        </p:spPr>
        <p:txBody>
          <a:bodyPr>
            <a:noAutofit/>
          </a:bodyPr>
          <a:lstStyle/>
          <a:p>
            <a:pPr algn="ctr"/>
            <a:r>
              <a:rPr lang="vi-VN" dirty="0">
                <a:solidFill>
                  <a:schemeClr val="accent1">
                    <a:lumMod val="50000"/>
                  </a:schemeClr>
                </a:solidFill>
                <a:latin typeface="+mn-lt"/>
                <a:cs typeface="Arial" panose="020B0604020202020204" pitchFamily="34" charset="0"/>
              </a:rPr>
              <a:t>CÔNG NGHỆ SẢN XUẤT GẠCH ỐP LÁT CERAMIC/POCELAIN</a:t>
            </a:r>
            <a:endParaRPr lang="en-US" dirty="0">
              <a:solidFill>
                <a:schemeClr val="accent1">
                  <a:lumMod val="50000"/>
                </a:schemeClr>
              </a:solidFill>
              <a:latin typeface="+mn-lt"/>
              <a:cs typeface="Arial" panose="020B0604020202020204" pitchFamily="34" charset="0"/>
            </a:endParaRPr>
          </a:p>
        </p:txBody>
      </p:sp>
      <p:pic>
        <p:nvPicPr>
          <p:cNvPr id="3" name="Hình ảnh 1" descr="Ảnh có chứa văn bản, biểu đồ, Kế hoạch, ảnh chụp màn hình&#10;&#10;Nội dung do AI tạo ra có thể không chính xác.">
            <a:extLst>
              <a:ext uri="{FF2B5EF4-FFF2-40B4-BE49-F238E27FC236}">
                <a16:creationId xmlns:a16="http://schemas.microsoft.com/office/drawing/2014/main" id="{7B7B1337-DA3A-FDE2-2F2A-1BC77F68738C}"/>
              </a:ext>
            </a:extLst>
          </p:cNvPr>
          <p:cNvPicPr>
            <a:picLocks noChangeAspect="1"/>
          </p:cNvPicPr>
          <p:nvPr/>
        </p:nvPicPr>
        <p:blipFill>
          <a:blip r:embed="rId2"/>
          <a:stretch>
            <a:fillRect/>
          </a:stretch>
        </p:blipFill>
        <p:spPr>
          <a:xfrm>
            <a:off x="821804" y="1695586"/>
            <a:ext cx="9671688" cy="4925133"/>
          </a:xfrm>
          <a:prstGeom prst="rect">
            <a:avLst/>
          </a:prstGeom>
        </p:spPr>
      </p:pic>
    </p:spTree>
    <p:extLst>
      <p:ext uri="{BB962C8B-B14F-4D97-AF65-F5344CB8AC3E}">
        <p14:creationId xmlns:p14="http://schemas.microsoft.com/office/powerpoint/2010/main" val="121591251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15508-9A33-EB4D-49E9-25B8134E62CE}"/>
              </a:ext>
            </a:extLst>
          </p:cNvPr>
          <p:cNvSpPr>
            <a:spLocks noGrp="1"/>
          </p:cNvSpPr>
          <p:nvPr>
            <p:ph type="title" idx="4294967295"/>
          </p:nvPr>
        </p:nvSpPr>
        <p:spPr>
          <a:xfrm>
            <a:off x="609600" y="1394939"/>
            <a:ext cx="10972800" cy="495200"/>
          </a:xfrm>
        </p:spPr>
        <p:txBody>
          <a:bodyPr>
            <a:noAutofit/>
          </a:bodyPr>
          <a:lstStyle/>
          <a:p>
            <a:pPr algn="ctr"/>
            <a:r>
              <a:rPr lang="en-US" sz="3200" dirty="0">
                <a:solidFill>
                  <a:schemeClr val="accent1">
                    <a:lumMod val="50000"/>
                  </a:schemeClr>
                </a:solidFill>
                <a:latin typeface="+mn-lt"/>
                <a:cs typeface="Arial" panose="020B0604020202020204" pitchFamily="34" charset="0"/>
              </a:rPr>
              <a:t>NỘI DUNG</a:t>
            </a:r>
            <a:endParaRPr lang="en-VN" sz="3200" dirty="0">
              <a:solidFill>
                <a:schemeClr val="accent1">
                  <a:lumMod val="50000"/>
                </a:schemeClr>
              </a:solidFill>
              <a:latin typeface="+mn-lt"/>
              <a:cs typeface="Arial" panose="020B0604020202020204" pitchFamily="34" charset="0"/>
            </a:endParaRPr>
          </a:p>
        </p:txBody>
      </p:sp>
      <p:sp>
        <p:nvSpPr>
          <p:cNvPr id="6" name="Content Placeholder 2">
            <a:extLst>
              <a:ext uri="{FF2B5EF4-FFF2-40B4-BE49-F238E27FC236}">
                <a16:creationId xmlns:a16="http://schemas.microsoft.com/office/drawing/2014/main" id="{7634EB48-4E1A-4015-339B-BEC8CB33F8CD}"/>
              </a:ext>
            </a:extLst>
          </p:cNvPr>
          <p:cNvSpPr>
            <a:spLocks noGrp="1"/>
          </p:cNvSpPr>
          <p:nvPr>
            <p:ph idx="4294967295"/>
          </p:nvPr>
        </p:nvSpPr>
        <p:spPr>
          <a:xfrm>
            <a:off x="609600" y="2308259"/>
            <a:ext cx="10972800" cy="3027787"/>
          </a:xfrm>
          <a:noFill/>
          <a:ln>
            <a:noFill/>
          </a:ln>
        </p:spPr>
        <p:txBody>
          <a:bodyPr spcFirstLastPara="1" wrap="square" lIns="91425" tIns="91425" rIns="91425" bIns="91425" anchor="t" anchorCtr="0">
            <a:normAutofit/>
          </a:bodyPr>
          <a:lstStyle/>
          <a:p>
            <a:pPr marL="716280" indent="-548640">
              <a:lnSpc>
                <a:spcPct val="150000"/>
              </a:lnSpc>
              <a:buClr>
                <a:schemeClr val="accent1">
                  <a:lumMod val="50000"/>
                </a:schemeClr>
              </a:buClr>
              <a:buSzPct val="120000"/>
              <a:buFont typeface="+mj-lt"/>
              <a:buAutoNum type="romanUcPeriod"/>
            </a:pPr>
            <a:r>
              <a:rPr lang="en-US" sz="2000" b="1" dirty="0">
                <a:solidFill>
                  <a:schemeClr val="accent1">
                    <a:lumMod val="50000"/>
                  </a:schemeClr>
                </a:solidFill>
                <a:latin typeface="Arial" panose="020B0604020202020204" pitchFamily="34" charset="0"/>
                <a:cs typeface="Arial" panose="020B0604020202020204" pitchFamily="34" charset="0"/>
              </a:rPr>
              <a:t>THÔNG TIN VỀ ĐẶC ĐIỂM DÂY CHUYỀN CÔNG NGHỆ TIÊU BIỂU
MỘT SỐ ĐẶC ĐIỂM DÂY CHUYỀN CÔNG NGHỆ TRONG DÂY CHUYỀN SẢN XUẤT GẠCH GỐM</a:t>
            </a:r>
          </a:p>
        </p:txBody>
      </p:sp>
    </p:spTree>
    <p:extLst>
      <p:ext uri="{BB962C8B-B14F-4D97-AF65-F5344CB8AC3E}">
        <p14:creationId xmlns:p14="http://schemas.microsoft.com/office/powerpoint/2010/main" val="568762221"/>
      </p:ext>
    </p:extLst>
  </p:cSld>
  <p:clrMapOvr>
    <a:masterClrMapping/>
  </p:clrMapOvr>
  <p:transition/>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1B3AA72-A69E-DA66-3556-0EFD9216E9A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8162" y="1160892"/>
            <a:ext cx="3368040" cy="2522220"/>
          </a:xfrm>
          <a:prstGeom prst="rect">
            <a:avLst/>
          </a:prstGeom>
          <a:noFill/>
        </p:spPr>
      </p:pic>
      <p:sp>
        <p:nvSpPr>
          <p:cNvPr id="4" name="TextBox 3">
            <a:extLst>
              <a:ext uri="{FF2B5EF4-FFF2-40B4-BE49-F238E27FC236}">
                <a16:creationId xmlns:a16="http://schemas.microsoft.com/office/drawing/2014/main" id="{C30133DB-121C-A80D-8BCC-237132492027}"/>
              </a:ext>
            </a:extLst>
          </p:cNvPr>
          <p:cNvSpPr txBox="1"/>
          <p:nvPr/>
        </p:nvSpPr>
        <p:spPr>
          <a:xfrm>
            <a:off x="809167" y="3683111"/>
            <a:ext cx="2582215" cy="369332"/>
          </a:xfrm>
          <a:prstGeom prst="rect">
            <a:avLst/>
          </a:prstGeom>
          <a:noFill/>
        </p:spPr>
        <p:txBody>
          <a:bodyPr wrap="square">
            <a:spAutoFit/>
          </a:bodyPr>
          <a:lstStyle/>
          <a:p>
            <a:r>
              <a:rPr dirty="0" err="1" lang="en-US" sz="1800">
                <a:effectLst/>
                <a:latin charset="0" panose="02020603050405020304" pitchFamily="18" typeface="Times New Roman"/>
                <a:ea charset="0" panose="02020603050405020304" pitchFamily="18" typeface="Times New Roman"/>
              </a:rPr>
              <a:t>máy</a:t>
            </a:r>
            <a:r>
              <a:rPr dirty="0" lang="en-US" sz="1800">
                <a:effectLst/>
                <a:latin charset="0" panose="02020603050405020304" pitchFamily="18" typeface="Times New Roman"/>
                <a:ea charset="0" panose="02020603050405020304" pitchFamily="18" typeface="Times New Roman"/>
              </a:rPr>
              <a:t> </a:t>
            </a:r>
            <a:r>
              <a:rPr dirty="0" err="1" lang="en-US" sz="1800">
                <a:effectLst/>
                <a:latin charset="0" panose="02020603050405020304" pitchFamily="18" typeface="Times New Roman"/>
                <a:ea charset="0" panose="02020603050405020304" pitchFamily="18" typeface="Times New Roman"/>
              </a:rPr>
              <a:t>nghiền</a:t>
            </a:r>
            <a:r>
              <a:rPr dirty="0" lang="vi-VN" sz="1800">
                <a:effectLst/>
                <a:latin charset="0" panose="02020603050405020304" pitchFamily="18" typeface="Times New Roman"/>
                <a:ea charset="0" panose="02020603050405020304" pitchFamily="18" typeface="Times New Roman"/>
              </a:rPr>
              <a:t> bi kiểu ướt</a:t>
            </a:r>
            <a:endParaRPr dirty="0" lang="en-US"/>
          </a:p>
        </p:txBody>
      </p:sp>
      <p:pic>
        <p:nvPicPr>
          <p:cNvPr id="5" name="Picture 4">
            <a:extLst>
              <a:ext uri="{FF2B5EF4-FFF2-40B4-BE49-F238E27FC236}">
                <a16:creationId xmlns:a16="http://schemas.microsoft.com/office/drawing/2014/main" id="{3F54211D-DDD3-B264-0104-54A70EFB86E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89528" y="1139046"/>
            <a:ext cx="3368040" cy="2525761"/>
          </a:xfrm>
          <a:prstGeom prst="rect">
            <a:avLst/>
          </a:prstGeom>
          <a:noFill/>
        </p:spPr>
      </p:pic>
      <p:sp>
        <p:nvSpPr>
          <p:cNvPr id="7" name="TextBox 6">
            <a:extLst>
              <a:ext uri="{FF2B5EF4-FFF2-40B4-BE49-F238E27FC236}">
                <a16:creationId xmlns:a16="http://schemas.microsoft.com/office/drawing/2014/main" id="{C1F42466-7943-0D7A-78F1-17A1A107F3D4}"/>
              </a:ext>
            </a:extLst>
          </p:cNvPr>
          <p:cNvSpPr txBox="1"/>
          <p:nvPr/>
        </p:nvSpPr>
        <p:spPr>
          <a:xfrm>
            <a:off x="4227653" y="3683111"/>
            <a:ext cx="1640712" cy="369332"/>
          </a:xfrm>
          <a:prstGeom prst="rect">
            <a:avLst/>
          </a:prstGeom>
          <a:noFill/>
        </p:spPr>
        <p:txBody>
          <a:bodyPr wrap="square">
            <a:spAutoFit/>
          </a:bodyPr>
          <a:lstStyle/>
          <a:p>
            <a:r>
              <a:rPr dirty="0" err="1" lang="en-US" sz="1800">
                <a:effectLst/>
                <a:latin charset="0" panose="02020603050405020304" pitchFamily="18" typeface="Times New Roman"/>
                <a:ea charset="0" panose="02020603050405020304" pitchFamily="18" typeface="Times New Roman"/>
              </a:rPr>
              <a:t>hệ</a:t>
            </a:r>
            <a:r>
              <a:rPr dirty="0" lang="en-US" sz="1800">
                <a:effectLst/>
                <a:latin charset="0" panose="02020603050405020304" pitchFamily="18" typeface="Times New Roman"/>
                <a:ea charset="0" panose="02020603050405020304" pitchFamily="18" typeface="Times New Roman"/>
              </a:rPr>
              <a:t> </a:t>
            </a:r>
            <a:r>
              <a:rPr dirty="0" err="1" lang="en-US" sz="1800">
                <a:effectLst/>
                <a:latin charset="0" panose="02020603050405020304" pitchFamily="18" typeface="Times New Roman"/>
                <a:ea charset="0" panose="02020603050405020304" pitchFamily="18" typeface="Times New Roman"/>
              </a:rPr>
              <a:t>thống</a:t>
            </a:r>
            <a:r>
              <a:rPr dirty="0" lang="en-US" sz="1800">
                <a:effectLst/>
                <a:latin charset="0" panose="02020603050405020304" pitchFamily="18" typeface="Times New Roman"/>
                <a:ea charset="0" panose="02020603050405020304" pitchFamily="18" typeface="Times New Roman"/>
              </a:rPr>
              <a:t> </a:t>
            </a:r>
            <a:r>
              <a:rPr dirty="0" err="1" lang="en-US" sz="1800">
                <a:effectLst/>
                <a:latin charset="0" panose="02020603050405020304" pitchFamily="18" typeface="Times New Roman"/>
                <a:ea charset="0" panose="02020603050405020304" pitchFamily="18" typeface="Times New Roman"/>
              </a:rPr>
              <a:t>khuấy</a:t>
            </a:r>
            <a:endParaRPr dirty="0" lang="en-US"/>
          </a:p>
        </p:txBody>
      </p:sp>
      <p:pic>
        <p:nvPicPr>
          <p:cNvPr id="10" name="Picture 9">
            <a:extLst>
              <a:ext uri="{FF2B5EF4-FFF2-40B4-BE49-F238E27FC236}">
                <a16:creationId xmlns:a16="http://schemas.microsoft.com/office/drawing/2014/main" id="{DF9E4F39-6F0B-1A38-BC82-1F7B9E0D4E53}"/>
              </a:ext>
            </a:extLst>
          </p:cNvPr>
          <p:cNvPicPr>
            <a:picLocks noChangeAspect="1"/>
          </p:cNvPicPr>
          <p:nvPr/>
        </p:nvPicPr>
        <p:blipFill>
          <a:blip r:embed="rId4"/>
          <a:stretch>
            <a:fillRect/>
          </a:stretch>
        </p:blipFill>
        <p:spPr>
          <a:xfrm>
            <a:off x="7536327" y="1139046"/>
            <a:ext cx="4655673" cy="2525402"/>
          </a:xfrm>
          <a:prstGeom prst="rect">
            <a:avLst/>
          </a:prstGeom>
        </p:spPr>
      </p:pic>
      <p:sp>
        <p:nvSpPr>
          <p:cNvPr id="12" name="TextBox 11">
            <a:extLst>
              <a:ext uri="{FF2B5EF4-FFF2-40B4-BE49-F238E27FC236}">
                <a16:creationId xmlns:a16="http://schemas.microsoft.com/office/drawing/2014/main" id="{2BC16738-C7AD-A72C-5FD5-516850F507AF}"/>
              </a:ext>
            </a:extLst>
          </p:cNvPr>
          <p:cNvSpPr txBox="1"/>
          <p:nvPr/>
        </p:nvSpPr>
        <p:spPr>
          <a:xfrm>
            <a:off x="8626034" y="3683111"/>
            <a:ext cx="2670858" cy="369332"/>
          </a:xfrm>
          <a:prstGeom prst="rect">
            <a:avLst/>
          </a:prstGeom>
          <a:noFill/>
        </p:spPr>
        <p:txBody>
          <a:bodyPr wrap="square">
            <a:spAutoFit/>
          </a:bodyPr>
          <a:lstStyle/>
          <a:p>
            <a:r>
              <a:rPr dirty="0" err="1" lang="en-US" sz="1800">
                <a:effectLst/>
                <a:latin charset="0" panose="02020603050405020304" pitchFamily="18" typeface="Times New Roman"/>
                <a:ea charset="0" panose="02020603050405020304" pitchFamily="18" typeface="Times New Roman"/>
              </a:rPr>
              <a:t>hệ</a:t>
            </a:r>
            <a:r>
              <a:rPr dirty="0" lang="en-US" sz="1800">
                <a:effectLst/>
                <a:latin charset="0" panose="02020603050405020304" pitchFamily="18" typeface="Times New Roman"/>
                <a:ea charset="0" panose="02020603050405020304" pitchFamily="18" typeface="Times New Roman"/>
              </a:rPr>
              <a:t> </a:t>
            </a:r>
            <a:r>
              <a:rPr dirty="0" err="1" lang="en-US" sz="1800">
                <a:effectLst/>
                <a:latin charset="0" panose="02020603050405020304" pitchFamily="18" typeface="Times New Roman"/>
                <a:ea charset="0" panose="02020603050405020304" pitchFamily="18" typeface="Times New Roman"/>
              </a:rPr>
              <a:t>thống</a:t>
            </a:r>
            <a:r>
              <a:rPr dirty="0" lang="en-US" sz="1800">
                <a:effectLst/>
                <a:latin charset="0" panose="02020603050405020304" pitchFamily="18" typeface="Times New Roman"/>
                <a:ea charset="0" panose="02020603050405020304" pitchFamily="18" typeface="Times New Roman"/>
              </a:rPr>
              <a:t> </a:t>
            </a:r>
            <a:r>
              <a:rPr dirty="0" err="1" lang="en-US" sz="1800">
                <a:effectLst/>
                <a:latin charset="0" panose="02020603050405020304" pitchFamily="18" typeface="Times New Roman"/>
                <a:ea charset="0" panose="02020603050405020304" pitchFamily="18" typeface="Times New Roman"/>
              </a:rPr>
              <a:t>bơm</a:t>
            </a:r>
            <a:r>
              <a:rPr dirty="0" lang="en-US" sz="1800">
                <a:effectLst/>
                <a:latin charset="0" panose="02020603050405020304" pitchFamily="18" typeface="Times New Roman"/>
                <a:ea charset="0" panose="02020603050405020304" pitchFamily="18" typeface="Times New Roman"/>
              </a:rPr>
              <a:t> piston</a:t>
            </a:r>
            <a:endParaRPr dirty="0" lang="en-US"/>
          </a:p>
        </p:txBody>
      </p:sp>
      <p:pic>
        <p:nvPicPr>
          <p:cNvPr id="13" name="Picture 12">
            <a:extLst>
              <a:ext uri="{FF2B5EF4-FFF2-40B4-BE49-F238E27FC236}">
                <a16:creationId xmlns:a16="http://schemas.microsoft.com/office/drawing/2014/main" id="{C856A9B0-6827-C6B7-A2A3-84497E5415CE}"/>
              </a:ext>
            </a:extLst>
          </p:cNvPr>
          <p:cNvPicPr>
            <a:picLocks noChangeAspect="1"/>
          </p:cNvPicPr>
          <p:nvPr/>
        </p:nvPicPr>
        <p:blipFill rotWithShape="1">
          <a:blip cstate="print" r:embed="rId5">
            <a:extLst>
              <a:ext uri="{28A0092B-C50C-407E-A947-70E740481C1C}">
                <a14:useLocalDpi xmlns:a14="http://schemas.microsoft.com/office/drawing/2010/main" val="0"/>
              </a:ext>
            </a:extLst>
          </a:blip>
          <a:srcRect t="9"/>
          <a:stretch/>
        </p:blipFill>
        <p:spPr bwMode="auto">
          <a:xfrm>
            <a:off x="820742" y="4052443"/>
            <a:ext cx="2029457" cy="2105289"/>
          </a:xfrm>
          <a:prstGeom prst="rect">
            <a:avLst/>
          </a:prstGeom>
          <a:noFill/>
          <a:ln>
            <a:noFill/>
          </a:ln>
          <a:extLst>
            <a:ext uri="{53640926-AAD7-44D8-BBD7-CCE9431645EC}">
              <a14:shadowObscured xmlns:a14="http://schemas.microsoft.com/office/drawing/2010/main"/>
            </a:ext>
          </a:extLst>
        </p:spPr>
      </p:pic>
      <p:sp>
        <p:nvSpPr>
          <p:cNvPr id="15" name="TextBox 14">
            <a:extLst>
              <a:ext uri="{FF2B5EF4-FFF2-40B4-BE49-F238E27FC236}">
                <a16:creationId xmlns:a16="http://schemas.microsoft.com/office/drawing/2014/main" id="{2E470FF8-5F79-AB88-1B1F-3E65B59071BA}"/>
              </a:ext>
            </a:extLst>
          </p:cNvPr>
          <p:cNvSpPr txBox="1"/>
          <p:nvPr/>
        </p:nvSpPr>
        <p:spPr>
          <a:xfrm>
            <a:off x="809167" y="6157731"/>
            <a:ext cx="1907706" cy="369332"/>
          </a:xfrm>
          <a:prstGeom prst="rect">
            <a:avLst/>
          </a:prstGeom>
          <a:noFill/>
        </p:spPr>
        <p:txBody>
          <a:bodyPr wrap="square">
            <a:spAutoFit/>
          </a:bodyPr>
          <a:lstStyle/>
          <a:p>
            <a:r>
              <a:rPr dirty="0" err="1" lang="en-US" sz="1800">
                <a:effectLst/>
                <a:latin charset="0" panose="02020603050405020304" pitchFamily="18" typeface="Times New Roman"/>
                <a:ea charset="0" panose="02020603050405020304" pitchFamily="18" typeface="Times New Roman"/>
              </a:rPr>
              <a:t>máy</a:t>
            </a:r>
            <a:r>
              <a:rPr dirty="0" lang="en-US" sz="1800">
                <a:effectLst/>
                <a:latin charset="0" panose="02020603050405020304" pitchFamily="18" typeface="Times New Roman"/>
                <a:ea charset="0" panose="02020603050405020304" pitchFamily="18" typeface="Times New Roman"/>
              </a:rPr>
              <a:t> </a:t>
            </a:r>
            <a:r>
              <a:rPr dirty="0" err="1" lang="en-US" sz="1800">
                <a:effectLst/>
                <a:latin charset="0" panose="02020603050405020304" pitchFamily="18" typeface="Times New Roman"/>
                <a:ea charset="0" panose="02020603050405020304" pitchFamily="18" typeface="Times New Roman"/>
              </a:rPr>
              <a:t>ép</a:t>
            </a:r>
            <a:r>
              <a:rPr dirty="0" lang="en-US" sz="1800">
                <a:effectLst/>
                <a:latin charset="0" panose="02020603050405020304" pitchFamily="18" typeface="Times New Roman"/>
                <a:ea charset="0" panose="02020603050405020304" pitchFamily="18" typeface="Times New Roman"/>
              </a:rPr>
              <a:t> </a:t>
            </a:r>
            <a:r>
              <a:rPr dirty="0" err="1" lang="en-US" sz="1800">
                <a:effectLst/>
                <a:latin charset="0" panose="02020603050405020304" pitchFamily="18" typeface="Times New Roman"/>
                <a:ea charset="0" panose="02020603050405020304" pitchFamily="18" typeface="Times New Roman"/>
              </a:rPr>
              <a:t>định</a:t>
            </a:r>
            <a:r>
              <a:rPr dirty="0" lang="en-US" sz="1800">
                <a:effectLst/>
                <a:latin charset="0" panose="02020603050405020304" pitchFamily="18" typeface="Times New Roman"/>
                <a:ea charset="0" panose="02020603050405020304" pitchFamily="18" typeface="Times New Roman"/>
              </a:rPr>
              <a:t> </a:t>
            </a:r>
            <a:r>
              <a:rPr dirty="0" err="1" lang="en-US" sz="1800">
                <a:effectLst/>
                <a:latin charset="0" panose="02020603050405020304" pitchFamily="18" typeface="Times New Roman"/>
                <a:ea charset="0" panose="02020603050405020304" pitchFamily="18" typeface="Times New Roman"/>
              </a:rPr>
              <a:t>hình</a:t>
            </a:r>
            <a:endParaRPr dirty="0" lang="en-US"/>
          </a:p>
        </p:txBody>
      </p:sp>
      <p:pic>
        <p:nvPicPr>
          <p:cNvPr id="16" name="Picture 15">
            <a:extLst>
              <a:ext uri="{FF2B5EF4-FFF2-40B4-BE49-F238E27FC236}">
                <a16:creationId xmlns:a16="http://schemas.microsoft.com/office/drawing/2014/main" id="{DD09704D-03C0-C39B-AC98-1CC1AA2FF49C}"/>
              </a:ext>
            </a:extLst>
          </p:cNvPr>
          <p:cNvPicPr>
            <a:picLocks noChangeAspect="1"/>
          </p:cNvPicPr>
          <p:nvPr/>
        </p:nvPicPr>
        <p:blipFill>
          <a:blip cstate="print" r:embed="rId6">
            <a:extLst>
              <a:ext uri="{28A0092B-C50C-407E-A947-70E740481C1C}">
                <a14:useLocalDpi xmlns:a14="http://schemas.microsoft.com/office/drawing/2010/main" val="0"/>
              </a:ext>
            </a:extLst>
          </a:blip>
          <a:srcRect/>
          <a:stretch>
            <a:fillRect/>
          </a:stretch>
        </p:blipFill>
        <p:spPr bwMode="auto">
          <a:xfrm>
            <a:off x="3486318" y="4070747"/>
            <a:ext cx="2807051" cy="2105289"/>
          </a:xfrm>
          <a:prstGeom prst="rect">
            <a:avLst/>
          </a:prstGeom>
          <a:noFill/>
        </p:spPr>
      </p:pic>
      <p:sp>
        <p:nvSpPr>
          <p:cNvPr id="18" name="TextBox 17">
            <a:extLst>
              <a:ext uri="{FF2B5EF4-FFF2-40B4-BE49-F238E27FC236}">
                <a16:creationId xmlns:a16="http://schemas.microsoft.com/office/drawing/2014/main" id="{40B0E490-5A3F-1457-C851-EF0944081493}"/>
              </a:ext>
            </a:extLst>
          </p:cNvPr>
          <p:cNvSpPr txBox="1"/>
          <p:nvPr/>
        </p:nvSpPr>
        <p:spPr>
          <a:xfrm>
            <a:off x="3770093" y="6157731"/>
            <a:ext cx="1907706" cy="369332"/>
          </a:xfrm>
          <a:prstGeom prst="rect">
            <a:avLst/>
          </a:prstGeom>
          <a:noFill/>
        </p:spPr>
        <p:txBody>
          <a:bodyPr wrap="square">
            <a:spAutoFit/>
          </a:bodyPr>
          <a:lstStyle/>
          <a:p>
            <a:r>
              <a:rPr dirty="0" err="1" lang="en-US" sz="1800">
                <a:effectLst/>
                <a:latin charset="0" panose="02020603050405020304" pitchFamily="18" typeface="Times New Roman"/>
                <a:ea charset="0" panose="02020603050405020304" pitchFamily="18" typeface="Times New Roman"/>
              </a:rPr>
              <a:t>máy</a:t>
            </a:r>
            <a:r>
              <a:rPr dirty="0" lang="en-US" sz="1800">
                <a:effectLst/>
                <a:latin charset="0" panose="02020603050405020304" pitchFamily="18" typeface="Times New Roman"/>
                <a:ea charset="0" panose="02020603050405020304" pitchFamily="18" typeface="Times New Roman"/>
              </a:rPr>
              <a:t> </a:t>
            </a:r>
            <a:r>
              <a:rPr dirty="0" err="1" lang="en-US" sz="1800">
                <a:effectLst/>
                <a:latin charset="0" panose="02020603050405020304" pitchFamily="18" typeface="Times New Roman"/>
                <a:ea charset="0" panose="02020603050405020304" pitchFamily="18" typeface="Times New Roman"/>
              </a:rPr>
              <a:t>tráng</a:t>
            </a:r>
            <a:r>
              <a:rPr dirty="0" lang="en-US" sz="1800">
                <a:effectLst/>
                <a:latin charset="0" panose="02020603050405020304" pitchFamily="18" typeface="Times New Roman"/>
                <a:ea charset="0" panose="02020603050405020304" pitchFamily="18" typeface="Times New Roman"/>
              </a:rPr>
              <a:t> men</a:t>
            </a:r>
            <a:endParaRPr dirty="0" lang="en-US"/>
          </a:p>
        </p:txBody>
      </p:sp>
      <p:pic>
        <p:nvPicPr>
          <p:cNvPr id="19" name="Picture 18">
            <a:extLst>
              <a:ext uri="{FF2B5EF4-FFF2-40B4-BE49-F238E27FC236}">
                <a16:creationId xmlns:a16="http://schemas.microsoft.com/office/drawing/2014/main" id="{AE3467CD-5B97-296F-F357-AD68273FADBF}"/>
              </a:ext>
            </a:extLst>
          </p:cNvPr>
          <p:cNvPicPr>
            <a:picLocks noChangeAspect="1"/>
          </p:cNvPicPr>
          <p:nvPr/>
        </p:nvPicPr>
        <p:blipFill>
          <a:blip cstate="print" r:embed="rId7">
            <a:extLst>
              <a:ext uri="{28A0092B-C50C-407E-A947-70E740481C1C}">
                <a14:useLocalDpi xmlns:a14="http://schemas.microsoft.com/office/drawing/2010/main" val="0"/>
              </a:ext>
            </a:extLst>
          </a:blip>
          <a:srcRect/>
          <a:stretch>
            <a:fillRect/>
          </a:stretch>
        </p:blipFill>
        <p:spPr bwMode="auto">
          <a:xfrm>
            <a:off x="6609425" y="4070747"/>
            <a:ext cx="2783101" cy="2086984"/>
          </a:xfrm>
          <a:prstGeom prst="rect">
            <a:avLst/>
          </a:prstGeom>
          <a:noFill/>
        </p:spPr>
      </p:pic>
      <p:sp>
        <p:nvSpPr>
          <p:cNvPr id="20" name="TextBox 19">
            <a:extLst>
              <a:ext uri="{FF2B5EF4-FFF2-40B4-BE49-F238E27FC236}">
                <a16:creationId xmlns:a16="http://schemas.microsoft.com/office/drawing/2014/main" id="{B9218055-A568-AAD2-5C0B-5CD79509DF9A}"/>
              </a:ext>
            </a:extLst>
          </p:cNvPr>
          <p:cNvSpPr txBox="1"/>
          <p:nvPr/>
        </p:nvSpPr>
        <p:spPr>
          <a:xfrm>
            <a:off x="7163404" y="6157731"/>
            <a:ext cx="1907706" cy="369332"/>
          </a:xfrm>
          <a:prstGeom prst="rect">
            <a:avLst/>
          </a:prstGeom>
          <a:noFill/>
        </p:spPr>
        <p:txBody>
          <a:bodyPr wrap="square">
            <a:spAutoFit/>
          </a:bodyPr>
          <a:lstStyle/>
          <a:p>
            <a:r>
              <a:rPr dirty="0" err="1" lang="en-US" sz="1800">
                <a:effectLst/>
                <a:latin charset="0" panose="02020603050405020304" pitchFamily="18" typeface="Times New Roman"/>
                <a:ea charset="0" panose="02020603050405020304" pitchFamily="18" typeface="Times New Roman"/>
              </a:rPr>
              <a:t>máy</a:t>
            </a:r>
            <a:r>
              <a:rPr dirty="0" lang="en-US" sz="1800">
                <a:effectLst/>
                <a:latin charset="0" panose="02020603050405020304" pitchFamily="18" typeface="Times New Roman"/>
                <a:ea charset="0" panose="02020603050405020304" pitchFamily="18" typeface="Times New Roman"/>
              </a:rPr>
              <a:t> </a:t>
            </a:r>
            <a:r>
              <a:rPr dirty="0" lang="vi-VN">
                <a:latin charset="0" panose="02020603050405020304" pitchFamily="18" typeface="Times New Roman"/>
                <a:ea charset="0" panose="02020603050405020304" pitchFamily="18" typeface="Times New Roman"/>
              </a:rPr>
              <a:t>in, trang trí</a:t>
            </a:r>
            <a:endParaRPr dirty="0" lang="en-US"/>
          </a:p>
        </p:txBody>
      </p:sp>
    </p:spTree>
    <p:extLst>
      <p:ext uri="{BB962C8B-B14F-4D97-AF65-F5344CB8AC3E}">
        <p14:creationId xmlns:p14="http://schemas.microsoft.com/office/powerpoint/2010/main" val="3995818674"/>
      </p:ext>
    </p:extLst>
  </p:cSld>
  <p:clrMapOvr>
    <a:masterClrMapping/>
  </p:clrMapOvr>
  <p:transition/>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descr="Ảnh có chứa thép, ngành công nghiệp, tòa nhà, nhà máy&#10;&#10;Nội dung do AI tạo ra có thể không chính xác." id="2" name="Hình ảnh 1">
            <a:extLst>
              <a:ext uri="{FF2B5EF4-FFF2-40B4-BE49-F238E27FC236}">
                <a16:creationId xmlns:a16="http://schemas.microsoft.com/office/drawing/2014/main" id="{C57CF656-67FB-41BF-CE5D-0C5717E675ED}"/>
              </a:ext>
            </a:extLst>
          </p:cNvPr>
          <p:cNvPicPr>
            <a:picLocks noChangeAspect="1"/>
          </p:cNvPicPr>
          <p:nvPr/>
        </p:nvPicPr>
        <p:blipFill rotWithShape="1">
          <a:blip r:embed="rId2"/>
          <a:srcRect b="48" t="25"/>
          <a:stretch/>
        </p:blipFill>
        <p:spPr bwMode="auto">
          <a:xfrm>
            <a:off x="660320" y="1209092"/>
            <a:ext cx="3223165" cy="3339759"/>
          </a:xfrm>
          <a:prstGeom prst="rect">
            <a:avLst/>
          </a:prstGeom>
          <a:ln>
            <a:noFill/>
          </a:ln>
          <a:extLst>
            <a:ext uri="{53640926-AAD7-44D8-BBD7-CCE9431645EC}">
              <a14:shadowObscured xmlns:a14="http://schemas.microsoft.com/office/drawing/2010/main"/>
            </a:ext>
          </a:extLst>
        </p:spPr>
      </p:pic>
      <p:pic>
        <p:nvPicPr>
          <p:cNvPr descr="Ảnh có chứa tòa nhà, kỹ thuật, thép, nhà máy&#10;&#10;Nội dung do AI tạo ra có thể không chính xác." id="4" name="Hình ảnh 1">
            <a:extLst>
              <a:ext uri="{FF2B5EF4-FFF2-40B4-BE49-F238E27FC236}">
                <a16:creationId xmlns:a16="http://schemas.microsoft.com/office/drawing/2014/main" id="{82088C41-BC2D-3B02-94F5-00C256AB8098}"/>
              </a:ext>
            </a:extLst>
          </p:cNvPr>
          <p:cNvPicPr>
            <a:picLocks noChangeAspect="1"/>
          </p:cNvPicPr>
          <p:nvPr/>
        </p:nvPicPr>
        <p:blipFill>
          <a:blip r:embed="rId3"/>
          <a:stretch>
            <a:fillRect/>
          </a:stretch>
        </p:blipFill>
        <p:spPr>
          <a:xfrm>
            <a:off x="4102743" y="1209092"/>
            <a:ext cx="4453012" cy="3339759"/>
          </a:xfrm>
          <a:prstGeom prst="rect">
            <a:avLst/>
          </a:prstGeom>
        </p:spPr>
      </p:pic>
      <p:sp>
        <p:nvSpPr>
          <p:cNvPr id="5" name="TextBox 4">
            <a:extLst>
              <a:ext uri="{FF2B5EF4-FFF2-40B4-BE49-F238E27FC236}">
                <a16:creationId xmlns:a16="http://schemas.microsoft.com/office/drawing/2014/main" id="{D4CFE50C-4515-12FA-FA88-9A67793C2A3A}"/>
              </a:ext>
            </a:extLst>
          </p:cNvPr>
          <p:cNvSpPr txBox="1"/>
          <p:nvPr/>
        </p:nvSpPr>
        <p:spPr>
          <a:xfrm>
            <a:off x="1131555" y="4548851"/>
            <a:ext cx="1907706" cy="369332"/>
          </a:xfrm>
          <a:prstGeom prst="rect">
            <a:avLst/>
          </a:prstGeom>
          <a:noFill/>
        </p:spPr>
        <p:txBody>
          <a:bodyPr wrap="square">
            <a:spAutoFit/>
          </a:bodyPr>
          <a:lstStyle/>
          <a:p>
            <a:r>
              <a:rPr dirty="0" err="1" lang="en-US" sz="1800">
                <a:effectLst/>
                <a:latin charset="0" panose="02020603050405020304" pitchFamily="18" typeface="Times New Roman"/>
                <a:ea charset="0" panose="02020603050405020304" pitchFamily="18" typeface="Times New Roman"/>
              </a:rPr>
              <a:t>máy</a:t>
            </a:r>
            <a:r>
              <a:rPr dirty="0" lang="en-US" sz="1800">
                <a:effectLst/>
                <a:latin charset="0" panose="02020603050405020304" pitchFamily="18" typeface="Times New Roman"/>
                <a:ea charset="0" panose="02020603050405020304" pitchFamily="18" typeface="Times New Roman"/>
              </a:rPr>
              <a:t> </a:t>
            </a:r>
            <a:r>
              <a:rPr dirty="0" lang="vi-VN" sz="1800">
                <a:effectLst/>
                <a:latin charset="0" panose="02020603050405020304" pitchFamily="18" typeface="Times New Roman"/>
                <a:ea charset="0" panose="02020603050405020304" pitchFamily="18" typeface="Times New Roman"/>
              </a:rPr>
              <a:t>Sấy phun</a:t>
            </a:r>
            <a:endParaRPr dirty="0" lang="en-US"/>
          </a:p>
        </p:txBody>
      </p:sp>
      <p:sp>
        <p:nvSpPr>
          <p:cNvPr id="6" name="TextBox 5">
            <a:extLst>
              <a:ext uri="{FF2B5EF4-FFF2-40B4-BE49-F238E27FC236}">
                <a16:creationId xmlns:a16="http://schemas.microsoft.com/office/drawing/2014/main" id="{A4B64B33-760F-76CC-6F04-67AAFC4FE925}"/>
              </a:ext>
            </a:extLst>
          </p:cNvPr>
          <p:cNvSpPr txBox="1"/>
          <p:nvPr/>
        </p:nvSpPr>
        <p:spPr>
          <a:xfrm>
            <a:off x="4354721" y="4548851"/>
            <a:ext cx="4201034" cy="646331"/>
          </a:xfrm>
          <a:prstGeom prst="rect">
            <a:avLst/>
          </a:prstGeom>
          <a:noFill/>
        </p:spPr>
        <p:txBody>
          <a:bodyPr wrap="square">
            <a:spAutoFit/>
          </a:bodyPr>
          <a:lstStyle/>
          <a:p>
            <a:r>
              <a:rPr dirty="0" lang="vi-VN" sz="1800">
                <a:effectLst/>
                <a:latin charset="0" panose="02020603050405020304" pitchFamily="18" typeface="Times New Roman"/>
                <a:ea charset="0" panose="02020603050405020304" pitchFamily="18" typeface="Times New Roman"/>
              </a:rPr>
              <a:t>Lò đốt tầng sôi cung cấp khí nóng cho sấy phun</a:t>
            </a:r>
            <a:endParaRPr dirty="0" lang="en-US"/>
          </a:p>
        </p:txBody>
      </p:sp>
    </p:spTree>
    <p:extLst>
      <p:ext uri="{BB962C8B-B14F-4D97-AF65-F5344CB8AC3E}">
        <p14:creationId xmlns:p14="http://schemas.microsoft.com/office/powerpoint/2010/main" val="2295248028"/>
      </p:ext>
    </p:extLst>
  </p:cSld>
  <p:clrMapOvr>
    <a:masterClrMapping/>
  </p:clrMapOvr>
  <p:transition/>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descr="Ảnh có chứa thép, ngành công nghiệp, trong nhà, nhà máy&#10;&#10;Nội dung do AI tạo ra có thể không chính xác." id="3" name="Hình ảnh 1">
            <a:extLst>
              <a:ext uri="{FF2B5EF4-FFF2-40B4-BE49-F238E27FC236}">
                <a16:creationId xmlns:a16="http://schemas.microsoft.com/office/drawing/2014/main" id="{249D40A9-344D-6BEC-F34F-DB77E7F0DEA8}"/>
              </a:ext>
            </a:extLst>
          </p:cNvPr>
          <p:cNvPicPr>
            <a:picLocks noChangeAspect="1"/>
          </p:cNvPicPr>
          <p:nvPr/>
        </p:nvPicPr>
        <p:blipFill>
          <a:blip r:embed="rId2"/>
          <a:stretch>
            <a:fillRect/>
          </a:stretch>
        </p:blipFill>
        <p:spPr>
          <a:xfrm>
            <a:off x="380880" y="1174368"/>
            <a:ext cx="4815244" cy="3247161"/>
          </a:xfrm>
          <a:prstGeom prst="rect">
            <a:avLst/>
          </a:prstGeom>
        </p:spPr>
      </p:pic>
      <p:pic>
        <p:nvPicPr>
          <p:cNvPr descr="Ảnh có chứa tòa nhà, mặt đất, Xà nhà, bỏ hoang&#10;&#10;Nội dung do AI tạo ra có thể không chính xác." id="2" name="Hình ảnh 1">
            <a:extLst>
              <a:ext uri="{FF2B5EF4-FFF2-40B4-BE49-F238E27FC236}">
                <a16:creationId xmlns:a16="http://schemas.microsoft.com/office/drawing/2014/main" id="{75C578A4-5B81-35CB-AA91-DCBA2B1C812E}"/>
              </a:ext>
            </a:extLst>
          </p:cNvPr>
          <p:cNvPicPr>
            <a:picLocks noChangeAspect="1"/>
          </p:cNvPicPr>
          <p:nvPr/>
        </p:nvPicPr>
        <p:blipFill rotWithShape="1">
          <a:blip r:embed="rId3"/>
          <a:srcRect b="36" t="15"/>
          <a:stretch/>
        </p:blipFill>
        <p:spPr bwMode="auto">
          <a:xfrm>
            <a:off x="5580145" y="1174368"/>
            <a:ext cx="3626118" cy="3247161"/>
          </a:xfrm>
          <a:prstGeom prst="rect">
            <a:avLst/>
          </a:prstGeom>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3FE72B35-2E7F-120A-F64E-C1419C091465}"/>
              </a:ext>
            </a:extLst>
          </p:cNvPr>
          <p:cNvSpPr txBox="1"/>
          <p:nvPr/>
        </p:nvSpPr>
        <p:spPr>
          <a:xfrm>
            <a:off x="687985" y="4502552"/>
            <a:ext cx="4201034" cy="369332"/>
          </a:xfrm>
          <a:prstGeom prst="rect">
            <a:avLst/>
          </a:prstGeom>
          <a:noFill/>
        </p:spPr>
        <p:txBody>
          <a:bodyPr wrap="square">
            <a:spAutoFit/>
          </a:bodyPr>
          <a:lstStyle/>
          <a:p>
            <a:r>
              <a:rPr dirty="0" lang="vi-VN" sz="1800">
                <a:effectLst/>
                <a:latin charset="0" panose="02020603050405020304" pitchFamily="18" typeface="Times New Roman"/>
                <a:ea charset="0" panose="02020603050405020304" pitchFamily="18" typeface="Times New Roman"/>
              </a:rPr>
              <a:t>Lò nung thanh lăn</a:t>
            </a:r>
            <a:endParaRPr dirty="0" lang="en-US"/>
          </a:p>
        </p:txBody>
      </p:sp>
      <p:sp>
        <p:nvSpPr>
          <p:cNvPr id="5" name="TextBox 4">
            <a:extLst>
              <a:ext uri="{FF2B5EF4-FFF2-40B4-BE49-F238E27FC236}">
                <a16:creationId xmlns:a16="http://schemas.microsoft.com/office/drawing/2014/main" id="{CB6727BC-3EA2-1ED9-775A-981308C86EBA}"/>
              </a:ext>
            </a:extLst>
          </p:cNvPr>
          <p:cNvSpPr txBox="1"/>
          <p:nvPr/>
        </p:nvSpPr>
        <p:spPr>
          <a:xfrm>
            <a:off x="5685809" y="4421529"/>
            <a:ext cx="4201034" cy="369332"/>
          </a:xfrm>
          <a:prstGeom prst="rect">
            <a:avLst/>
          </a:prstGeom>
          <a:noFill/>
        </p:spPr>
        <p:txBody>
          <a:bodyPr wrap="square">
            <a:spAutoFit/>
          </a:bodyPr>
          <a:lstStyle/>
          <a:p>
            <a:r>
              <a:rPr dirty="0" lang="vi-VN" sz="1800">
                <a:effectLst/>
                <a:latin charset="0" panose="02020603050405020304" pitchFamily="18" typeface="Times New Roman"/>
                <a:ea charset="0" panose="02020603050405020304" pitchFamily="18" typeface="Times New Roman"/>
              </a:rPr>
              <a:t>Lò khí hóa than cung cấp khí cho lò nung</a:t>
            </a:r>
            <a:endParaRPr dirty="0" lang="en-US"/>
          </a:p>
        </p:txBody>
      </p:sp>
    </p:spTree>
    <p:extLst>
      <p:ext uri="{BB962C8B-B14F-4D97-AF65-F5344CB8AC3E}">
        <p14:creationId xmlns:p14="http://schemas.microsoft.com/office/powerpoint/2010/main" val="489798662"/>
      </p:ext>
    </p:extLst>
  </p:cSld>
  <p:clrMapOvr>
    <a:masterClrMapping/>
  </p:clrMapOvr>
  <p:transition/>
</p:sld>
</file>

<file path=ppt/slides/slide2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4C6DF-7423-74CA-4780-B7700F1477AE}"/>
              </a:ext>
            </a:extLst>
          </p:cNvPr>
          <p:cNvSpPr>
            <a:spLocks noGrp="1"/>
          </p:cNvSpPr>
          <p:nvPr>
            <p:ph idx="4294967295" type="title"/>
          </p:nvPr>
        </p:nvSpPr>
        <p:spPr>
          <a:xfrm>
            <a:off x="599873" y="1151893"/>
            <a:ext cx="10972800" cy="495200"/>
          </a:xfrm>
        </p:spPr>
        <p:txBody>
          <a:bodyPr>
            <a:noAutofit/>
          </a:bodyPr>
          <a:lstStyle/>
          <a:p>
            <a:pPr algn="ctr"/>
            <a:r>
              <a:rPr dirty="0" lang="vi-VN" sz="3200">
                <a:solidFill>
                  <a:schemeClr val="accent1">
                    <a:lumMod val="50000"/>
                  </a:schemeClr>
                </a:solidFill>
                <a:latin typeface="+mn-lt"/>
                <a:cs charset="0" panose="020B0604020202020204" pitchFamily="34" typeface="Arial"/>
              </a:rPr>
              <a:t>QUY TRÌNH SẢN XUẤT SỨ VỆ SINH</a:t>
            </a:r>
            <a:endParaRPr dirty="0" lang="en-US" sz="3200">
              <a:solidFill>
                <a:schemeClr val="accent1">
                  <a:lumMod val="50000"/>
                </a:schemeClr>
              </a:solidFill>
              <a:latin typeface="+mn-lt"/>
              <a:cs charset="0" panose="020B0604020202020204" pitchFamily="34" typeface="Arial"/>
            </a:endParaRPr>
          </a:p>
        </p:txBody>
      </p:sp>
      <p:pic>
        <p:nvPicPr>
          <p:cNvPr id="7" name="Picture 6">
            <a:extLst>
              <a:ext uri="{FF2B5EF4-FFF2-40B4-BE49-F238E27FC236}">
                <a16:creationId xmlns:a16="http://schemas.microsoft.com/office/drawing/2014/main" id="{9514989B-00EB-6EF7-2BDF-53E30DA1656B}"/>
              </a:ext>
            </a:extLst>
          </p:cNvPr>
          <p:cNvPicPr>
            <a:picLocks noChangeAspect="1"/>
          </p:cNvPicPr>
          <p:nvPr/>
        </p:nvPicPr>
        <p:blipFill>
          <a:blip r:embed="rId2"/>
          <a:stretch>
            <a:fillRect/>
          </a:stretch>
        </p:blipFill>
        <p:spPr>
          <a:xfrm>
            <a:off x="3825753" y="2135359"/>
            <a:ext cx="3612782" cy="3967949"/>
          </a:xfrm>
          <a:prstGeom prst="rect">
            <a:avLst/>
          </a:prstGeom>
        </p:spPr>
      </p:pic>
      <p:pic>
        <p:nvPicPr>
          <p:cNvPr id="8" name="Picture 7">
            <a:extLst>
              <a:ext uri="{FF2B5EF4-FFF2-40B4-BE49-F238E27FC236}">
                <a16:creationId xmlns:a16="http://schemas.microsoft.com/office/drawing/2014/main" id="{CB7C1B40-32EC-4B30-11D4-82CAB207A0B4}"/>
              </a:ext>
            </a:extLst>
          </p:cNvPr>
          <p:cNvPicPr>
            <a:picLocks noChangeAspect="1"/>
          </p:cNvPicPr>
          <p:nvPr/>
        </p:nvPicPr>
        <p:blipFill rotWithShape="1">
          <a:blip r:embed="rId3">
            <a:extLst>
              <a:ext uri="{28A0092B-C50C-407E-A947-70E740481C1C}">
                <a14:useLocalDpi xmlns:a14="http://schemas.microsoft.com/office/drawing/2010/main" val="0"/>
              </a:ext>
            </a:extLst>
          </a:blip>
          <a:srcRect t="2"/>
          <a:stretch/>
        </p:blipFill>
        <p:spPr bwMode="auto">
          <a:xfrm>
            <a:off x="599873" y="2135359"/>
            <a:ext cx="2834105" cy="2634700"/>
          </a:xfrm>
          <a:prstGeom prst="rect">
            <a:avLst/>
          </a:prstGeom>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98A3A032-B00F-454C-BB75-3FE7292AEA8B}"/>
              </a:ext>
            </a:extLst>
          </p:cNvPr>
          <p:cNvSpPr txBox="1"/>
          <p:nvPr/>
        </p:nvSpPr>
        <p:spPr>
          <a:xfrm>
            <a:off x="7605724" y="2281112"/>
            <a:ext cx="3966950" cy="2800767"/>
          </a:xfrm>
          <a:prstGeom prst="rect">
            <a:avLst/>
          </a:prstGeom>
          <a:noFill/>
        </p:spPr>
        <p:txBody>
          <a:bodyPr wrap="square">
            <a:spAutoFit/>
          </a:bodyPr>
          <a:lstStyle/>
          <a:p>
            <a:pPr algn="just"/>
            <a:r>
              <a:rPr dirty="0" lang="en-US" sz="1600"/>
              <a:t>Sản phẩm: lavabo, toilet, bồn rửa…</a:t>
            </a:r>
          </a:p>
          <a:p>
            <a:pPr algn="just"/>
            <a:endParaRPr dirty="0" lang="en-US" sz="1600"/>
          </a:p>
          <a:p>
            <a:pPr algn="just"/>
            <a:r>
              <a:rPr dirty="0" lang="en-US" sz="1600"/>
              <a:t>Thiết bị kỹ thuật:</a:t>
            </a:r>
          </a:p>
          <a:p>
            <a:pPr algn="just"/>
            <a:r>
              <a:rPr dirty="0" lang="en-US" sz="1600"/>
              <a:t>- Khuôn đổ: cần kiểm tra định kỳ chống rò rỉ nước</a:t>
            </a:r>
          </a:p>
          <a:p>
            <a:pPr algn="just"/>
            <a:r>
              <a:rPr dirty="0" lang="en-US" sz="1600"/>
              <a:t>- Buồng sấy: cần kiểm soát độ ẩm &lt; 30%</a:t>
            </a:r>
          </a:p>
          <a:p>
            <a:pPr algn="just"/>
            <a:r>
              <a:rPr dirty="0" lang="en-US" sz="1600"/>
              <a:t>- Lò nung: dùng khí LPG, cần theo dõi đường cong nhiệt và áp suất vòi đốt</a:t>
            </a:r>
          </a:p>
          <a:p>
            <a:pPr algn="just"/>
            <a:endParaRPr dirty="0" lang="en-US" sz="1600"/>
          </a:p>
          <a:p>
            <a:pPr algn="just"/>
            <a:r>
              <a:rPr dirty="0" lang="en-US" sz="1600"/>
              <a:t>Lò phải đảm bảo tăng nhiệt đều từ 25°C lên 1250°C trong 12 giờ, tránh sốc nhiệt.</a:t>
            </a:r>
          </a:p>
        </p:txBody>
      </p:sp>
    </p:spTree>
    <p:extLst>
      <p:ext uri="{BB962C8B-B14F-4D97-AF65-F5344CB8AC3E}">
        <p14:creationId xmlns:p14="http://schemas.microsoft.com/office/powerpoint/2010/main" val="115632592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75046-FCC6-BB26-F0FB-DCE35326FF73}"/>
              </a:ext>
            </a:extLst>
          </p:cNvPr>
          <p:cNvSpPr>
            <a:spLocks noGrp="1"/>
          </p:cNvSpPr>
          <p:nvPr>
            <p:ph type="title" idx="4294967295"/>
          </p:nvPr>
        </p:nvSpPr>
        <p:spPr>
          <a:xfrm>
            <a:off x="609600" y="1152825"/>
            <a:ext cx="10524067" cy="654051"/>
          </a:xfrm>
        </p:spPr>
        <p:txBody>
          <a:bodyPr/>
          <a:lstStyle/>
          <a:p>
            <a:r>
              <a:rPr lang="vi-VN" sz="2667" dirty="0">
                <a:solidFill>
                  <a:schemeClr val="accent1">
                    <a:lumMod val="50000"/>
                  </a:schemeClr>
                </a:solidFill>
                <a:latin typeface="Arial" panose="020B0604020202020204" pitchFamily="34" charset="0"/>
                <a:cs typeface="Arial" panose="020B0604020202020204" pitchFamily="34" charset="0"/>
              </a:rPr>
              <a:t>NHÀ MÁY GIA CÔNG GỐM SỨ SỐ LƯỢNG LỚN</a:t>
            </a:r>
            <a:endParaRPr lang="en-US"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6B3AA65-C6BF-E277-E150-40F87ABDDC58}"/>
              </a:ext>
            </a:extLst>
          </p:cNvPr>
          <p:cNvSpPr>
            <a:spLocks noGrp="1"/>
          </p:cNvSpPr>
          <p:nvPr>
            <p:ph idx="4294967295"/>
          </p:nvPr>
        </p:nvSpPr>
        <p:spPr>
          <a:xfrm>
            <a:off x="609600" y="1925740"/>
            <a:ext cx="10972800" cy="4486635"/>
          </a:xfrm>
        </p:spPr>
        <p:txBody>
          <a:bodyPr>
            <a:normAutofit/>
          </a:bodyPr>
          <a:lstStyle/>
          <a:p>
            <a:r>
              <a:rPr lang="vi-VN" sz="1800" dirty="0">
                <a:latin typeface="Arial" panose="020B0604020202020204" pitchFamily="34" charset="0"/>
                <a:cs typeface="Arial" panose="020B0604020202020204" pitchFamily="34" charset="0"/>
              </a:rPr>
              <a:t>Đối với các nhà máy, sản xuất số lượng lớn các sản phẩm tương tự như thiết bị vệ sinh, gạch ốp lát, gốm kỹ thuật, gốm sứ gia dụng. Có nhiều quy trình tiêu thụ năng lượng trong nhà máy bao gồm:</a:t>
            </a:r>
            <a:endParaRPr lang="en-US" sz="1800" dirty="0">
              <a:latin typeface="Arial" panose="020B0604020202020204" pitchFamily="34" charset="0"/>
              <a:cs typeface="Arial" panose="020B0604020202020204" pitchFamily="34" charset="0"/>
            </a:endParaRPr>
          </a:p>
          <a:p>
            <a:pPr marL="914400">
              <a:buFont typeface="Courier New" panose="02070309020205020404" pitchFamily="49" charset="0"/>
              <a:buChar char="o"/>
            </a:pPr>
            <a:r>
              <a:rPr lang="vi-VN" sz="1800" dirty="0">
                <a:latin typeface="Arial" panose="020B0604020202020204" pitchFamily="34" charset="0"/>
                <a:cs typeface="Arial" panose="020B0604020202020204" pitchFamily="34" charset="0"/>
              </a:rPr>
              <a:t>Sản xuất khí nén cho các mục đích khác nhau của quá trình sản xuất.
Băng tải để chuyển vật liệu.
Máy bơm để chuyển các vật liệu sét dưới dạng bùn.</a:t>
            </a:r>
          </a:p>
          <a:p>
            <a:pPr marL="914400">
              <a:buFont typeface="Courier New" panose="02070309020205020404" pitchFamily="49" charset="0"/>
              <a:buChar char="o"/>
            </a:pPr>
            <a:r>
              <a:rPr lang="vi-VN" sz="1800" dirty="0">
                <a:latin typeface="Arial" panose="020B0604020202020204" pitchFamily="34" charset="0"/>
                <a:cs typeface="Arial" panose="020B0604020202020204" pitchFamily="34" charset="0"/>
              </a:rPr>
              <a:t>Các loại quạt dùng trong các lò nung, sấy và vận chuyển khí nóng cho các mục đích tận dụng nhiệt.
Nghiền, sàng nguyên liệu để đảm bảo chất lượng nguyên liệu về độ mịn và tính kết dính.
Máy sấy phun tiêu thụ một lượng lớn nhiệt năng để bay hơi nước.
Lò sấy tiêu thụ một lượng nhiệt cao dưới dạng tiêu thụ nhiên liệu.
Quá trình nung trong lò tiêu thụ lượng nhiệt năng cao nhất dưới dạng tiêu thụ nhiên liệu.
Thông thường, nhiên liệu được sử dụng trong các cơ sở là khí đốt như LPG; CNG hoặc khí được sản xuất bằng máy khí hóa than. Trong một số trường hợp, máy khí hóa có thể sử dụng Sinh khối làm nhiên liệu.</a:t>
            </a:r>
          </a:p>
        </p:txBody>
      </p:sp>
    </p:spTree>
    <p:extLst>
      <p:ext uri="{BB962C8B-B14F-4D97-AF65-F5344CB8AC3E}">
        <p14:creationId xmlns:p14="http://schemas.microsoft.com/office/powerpoint/2010/main" val="1388914703"/>
      </p:ext>
    </p:extLst>
  </p:cSld>
  <p:clrMapOvr>
    <a:masterClrMapping/>
  </p:clrMapOvr>
  <p:transition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D9F43-9975-ADC7-D3C0-76F0F2860996}"/>
              </a:ext>
            </a:extLst>
          </p:cNvPr>
          <p:cNvSpPr>
            <a:spLocks noGrp="1"/>
          </p:cNvSpPr>
          <p:nvPr>
            <p:ph type="title" idx="4294967295"/>
          </p:nvPr>
        </p:nvSpPr>
        <p:spPr>
          <a:xfrm>
            <a:off x="687421" y="1132293"/>
            <a:ext cx="10972800" cy="495200"/>
          </a:xfrm>
        </p:spPr>
        <p:txBody>
          <a:bodyPr>
            <a:noAutofit/>
          </a:bodyPr>
          <a:lstStyle/>
          <a:p>
            <a:pPr algn="ctr"/>
            <a:r>
              <a:rPr lang="vi-VN" sz="3200" dirty="0">
                <a:solidFill>
                  <a:schemeClr val="accent1">
                    <a:lumMod val="50000"/>
                  </a:schemeClr>
                </a:solidFill>
                <a:latin typeface="+mn-lt"/>
                <a:cs typeface="Arial" panose="020B0604020202020204" pitchFamily="34" charset="0"/>
              </a:rPr>
              <a:t>CÁC LOẠI LÒ NUNG CHO SẢN PHẨM GỐM</a:t>
            </a:r>
            <a:endParaRPr lang="en-US" sz="3200" dirty="0">
              <a:solidFill>
                <a:schemeClr val="accent1">
                  <a:lumMod val="50000"/>
                </a:schemeClr>
              </a:solidFill>
              <a:latin typeface="+mn-lt"/>
              <a:cs typeface="Arial" panose="020B0604020202020204" pitchFamily="34" charset="0"/>
            </a:endParaRPr>
          </a:p>
        </p:txBody>
      </p:sp>
      <p:pic>
        <p:nvPicPr>
          <p:cNvPr id="4" name="Picture 3">
            <a:extLst>
              <a:ext uri="{FF2B5EF4-FFF2-40B4-BE49-F238E27FC236}">
                <a16:creationId xmlns:a16="http://schemas.microsoft.com/office/drawing/2014/main" id="{FA8AECA6-2E92-B325-CAE9-1242970D58AB}"/>
              </a:ext>
            </a:extLst>
          </p:cNvPr>
          <p:cNvPicPr>
            <a:picLocks noChangeAspect="1"/>
          </p:cNvPicPr>
          <p:nvPr/>
        </p:nvPicPr>
        <p:blipFill>
          <a:blip r:embed="rId3"/>
          <a:srcRect/>
          <a:stretch>
            <a:fillRect/>
          </a:stretch>
        </p:blipFill>
        <p:spPr bwMode="auto">
          <a:xfrm>
            <a:off x="234452" y="1895502"/>
            <a:ext cx="5334000" cy="2297007"/>
          </a:xfrm>
          <a:prstGeom prst="rect">
            <a:avLst/>
          </a:prstGeom>
          <a:noFill/>
          <a:ln w="9525">
            <a:noFill/>
            <a:miter lim="800000"/>
            <a:headEnd/>
            <a:tailEnd/>
          </a:ln>
        </p:spPr>
      </p:pic>
      <p:sp>
        <p:nvSpPr>
          <p:cNvPr id="5" name="TextBox 4">
            <a:extLst>
              <a:ext uri="{FF2B5EF4-FFF2-40B4-BE49-F238E27FC236}">
                <a16:creationId xmlns:a16="http://schemas.microsoft.com/office/drawing/2014/main" id="{750EB268-DB2C-79D4-A53E-0D76DB4DFF11}"/>
              </a:ext>
            </a:extLst>
          </p:cNvPr>
          <p:cNvSpPr txBox="1"/>
          <p:nvPr/>
        </p:nvSpPr>
        <p:spPr>
          <a:xfrm>
            <a:off x="1047252" y="4335638"/>
            <a:ext cx="3708400" cy="369332"/>
          </a:xfrm>
          <a:prstGeom prst="rect">
            <a:avLst/>
          </a:prstGeom>
          <a:noFill/>
        </p:spPr>
        <p:txBody>
          <a:bodyPr wrap="square">
            <a:spAutoFit/>
          </a:bodyPr>
          <a:lstStyle/>
          <a:p>
            <a:r>
              <a:rPr lang="vi-VN" b="1" dirty="0">
                <a:ea typeface="Calibri" panose="020F0502020204030204" pitchFamily="34" charset="0"/>
                <a:cs typeface="Times New Roman" panose="02020603050405020304" pitchFamily="18" charset="0"/>
              </a:rPr>
              <a:t>L</a:t>
            </a:r>
            <a:r>
              <a:rPr lang="en-US" b="1" dirty="0">
                <a:ea typeface="Calibri" panose="020F0502020204030204" pitchFamily="34" charset="0"/>
                <a:cs typeface="Times New Roman" panose="02020603050405020304" pitchFamily="18" charset="0"/>
              </a:rPr>
              <a:t>ò </a:t>
            </a:r>
            <a:r>
              <a:rPr lang="en-US" b="1" dirty="0" err="1">
                <a:ea typeface="Calibri" panose="020F0502020204030204" pitchFamily="34" charset="0"/>
                <a:cs typeface="Times New Roman" panose="02020603050405020304" pitchFamily="18" charset="0"/>
              </a:rPr>
              <a:t>Tuynel</a:t>
            </a:r>
            <a:r>
              <a:rPr lang="en-US" b="1" dirty="0">
                <a:ea typeface="Calibri" panose="020F0502020204030204" pitchFamily="34" charset="0"/>
                <a:cs typeface="Times New Roman" panose="02020603050405020304" pitchFamily="18" charset="0"/>
              </a:rPr>
              <a:t> </a:t>
            </a:r>
            <a:r>
              <a:rPr lang="vi-VN" b="1" dirty="0">
                <a:ea typeface="Calibri" panose="020F0502020204030204" pitchFamily="34" charset="0"/>
                <a:cs typeface="Times New Roman" panose="02020603050405020304" pitchFamily="18" charset="0"/>
              </a:rPr>
              <a:t>nung gốm</a:t>
            </a:r>
            <a:endParaRPr lang="en-US" dirty="0"/>
          </a:p>
        </p:txBody>
      </p:sp>
      <p:sp>
        <p:nvSpPr>
          <p:cNvPr id="6" name="Rectangle 2">
            <a:extLst>
              <a:ext uri="{FF2B5EF4-FFF2-40B4-BE49-F238E27FC236}">
                <a16:creationId xmlns:a16="http://schemas.microsoft.com/office/drawing/2014/main" id="{FA13E939-DDA4-9973-B331-0FA8B7DC090A}"/>
              </a:ext>
            </a:extLst>
          </p:cNvPr>
          <p:cNvSpPr>
            <a:spLocks noChangeArrowheads="1"/>
          </p:cNvSpPr>
          <p:nvPr/>
        </p:nvSpPr>
        <p:spPr bwMode="auto">
          <a:xfrm>
            <a:off x="6326224" y="1838193"/>
            <a:ext cx="24628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1FC7575F-AA99-BD53-8376-B24943029977}"/>
              </a:ext>
            </a:extLst>
          </p:cNvPr>
          <p:cNvGraphicFramePr>
            <a:graphicFrameLocks noChangeAspect="1"/>
          </p:cNvGraphicFramePr>
          <p:nvPr>
            <p:extLst>
              <p:ext uri="{D42A27DB-BD31-4B8C-83A1-F6EECF244321}">
                <p14:modId xmlns:p14="http://schemas.microsoft.com/office/powerpoint/2010/main" val="3352775599"/>
              </p:ext>
            </p:extLst>
          </p:nvPr>
        </p:nvGraphicFramePr>
        <p:xfrm>
          <a:off x="5790766" y="1895501"/>
          <a:ext cx="3119967" cy="2336800"/>
        </p:xfrm>
        <a:graphic>
          <a:graphicData uri="http://schemas.openxmlformats.org/presentationml/2006/ole">
            <mc:AlternateContent xmlns:mc="http://schemas.openxmlformats.org/markup-compatibility/2006">
              <mc:Choice xmlns:v="urn:schemas-microsoft-com:vml" Requires="v">
                <p:oleObj spid="_x0000_s1027" name="Bitmap Image" r:id="rId4" imgW="6096044" imgH="4572033" progId="Paint.Picture">
                  <p:embed/>
                </p:oleObj>
              </mc:Choice>
              <mc:Fallback>
                <p:oleObj name="Bitmap Image" r:id="rId4" imgW="6096044" imgH="4572033" progId="Paint.Picture">
                  <p:embed/>
                  <p:pic>
                    <p:nvPicPr>
                      <p:cNvPr id="7" name="Object 6">
                        <a:extLst>
                          <a:ext uri="{FF2B5EF4-FFF2-40B4-BE49-F238E27FC236}">
                            <a16:creationId xmlns:a16="http://schemas.microsoft.com/office/drawing/2014/main" id="{1FC7575F-AA99-BD53-8376-B2494302997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0766" y="1895501"/>
                        <a:ext cx="3119967" cy="2336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extBox 7">
            <a:extLst>
              <a:ext uri="{FF2B5EF4-FFF2-40B4-BE49-F238E27FC236}">
                <a16:creationId xmlns:a16="http://schemas.microsoft.com/office/drawing/2014/main" id="{254FACDB-E747-DC61-3A7F-B10C4B59CCE6}"/>
              </a:ext>
            </a:extLst>
          </p:cNvPr>
          <p:cNvSpPr txBox="1"/>
          <p:nvPr/>
        </p:nvSpPr>
        <p:spPr>
          <a:xfrm>
            <a:off x="7792182" y="4364415"/>
            <a:ext cx="2720943" cy="369332"/>
          </a:xfrm>
          <a:prstGeom prst="rect">
            <a:avLst/>
          </a:prstGeom>
          <a:noFill/>
        </p:spPr>
        <p:txBody>
          <a:bodyPr wrap="square">
            <a:spAutoFit/>
          </a:bodyPr>
          <a:lstStyle/>
          <a:p>
            <a:r>
              <a:rPr lang="vi-VN" b="1" dirty="0">
                <a:ea typeface="Calibri" panose="020F0502020204030204" pitchFamily="34" charset="0"/>
                <a:cs typeface="Times New Roman" panose="02020603050405020304" pitchFamily="18" charset="0"/>
              </a:rPr>
              <a:t>L</a:t>
            </a:r>
            <a:r>
              <a:rPr lang="en-US" b="1" dirty="0">
                <a:ea typeface="Calibri" panose="020F0502020204030204" pitchFamily="34" charset="0"/>
                <a:cs typeface="Times New Roman" panose="02020603050405020304" pitchFamily="18" charset="0"/>
              </a:rPr>
              <a:t>ò </a:t>
            </a:r>
            <a:r>
              <a:rPr lang="vi-VN" b="1" dirty="0">
                <a:ea typeface="Calibri" panose="020F0502020204030204" pitchFamily="34" charset="0"/>
                <a:cs typeface="Times New Roman" panose="02020603050405020304" pitchFamily="18" charset="0"/>
              </a:rPr>
              <a:t>con thoi</a:t>
            </a:r>
            <a:r>
              <a:rPr lang="en-US" b="1" dirty="0">
                <a:ea typeface="Calibri" panose="020F0502020204030204" pitchFamily="34" charset="0"/>
                <a:cs typeface="Times New Roman" panose="02020603050405020304" pitchFamily="18" charset="0"/>
              </a:rPr>
              <a:t> </a:t>
            </a:r>
            <a:r>
              <a:rPr lang="vi-VN" b="1" dirty="0">
                <a:ea typeface="Calibri" panose="020F0502020204030204" pitchFamily="34" charset="0"/>
                <a:cs typeface="Times New Roman" panose="02020603050405020304" pitchFamily="18" charset="0"/>
              </a:rPr>
              <a:t>nung gốm</a:t>
            </a:r>
            <a:endParaRPr lang="en-US" dirty="0"/>
          </a:p>
        </p:txBody>
      </p:sp>
      <p:pic>
        <p:nvPicPr>
          <p:cNvPr id="2052" name="Picture 4" descr="Lò nung gốm sứ đạt tiêu chuẩn lò nung thân thiện với môi trường và tiết kiệm năng lượng">
            <a:extLst>
              <a:ext uri="{FF2B5EF4-FFF2-40B4-BE49-F238E27FC236}">
                <a16:creationId xmlns:a16="http://schemas.microsoft.com/office/drawing/2014/main" id="{14A4EDB4-CEFE-2AC6-87E7-70AD2C38EF0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050516" y="1935295"/>
            <a:ext cx="3062675" cy="229700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74B8764D-4524-A04C-07DC-EB3D2B757547}"/>
              </a:ext>
            </a:extLst>
          </p:cNvPr>
          <p:cNvPicPr>
            <a:picLocks noChangeAspect="1"/>
          </p:cNvPicPr>
          <p:nvPr/>
        </p:nvPicPr>
        <p:blipFill>
          <a:blip r:embed="rId7"/>
          <a:stretch>
            <a:fillRect/>
          </a:stretch>
        </p:blipFill>
        <p:spPr>
          <a:xfrm>
            <a:off x="4008468" y="4421776"/>
            <a:ext cx="2421515" cy="1815122"/>
          </a:xfrm>
          <a:prstGeom prst="rect">
            <a:avLst/>
          </a:prstGeom>
        </p:spPr>
      </p:pic>
      <p:sp>
        <p:nvSpPr>
          <p:cNvPr id="11" name="TextBox 10">
            <a:extLst>
              <a:ext uri="{FF2B5EF4-FFF2-40B4-BE49-F238E27FC236}">
                <a16:creationId xmlns:a16="http://schemas.microsoft.com/office/drawing/2014/main" id="{66836BB0-BF96-E4CF-FD30-48C8AE45147B}"/>
              </a:ext>
            </a:extLst>
          </p:cNvPr>
          <p:cNvSpPr txBox="1"/>
          <p:nvPr/>
        </p:nvSpPr>
        <p:spPr>
          <a:xfrm>
            <a:off x="3351932" y="6313308"/>
            <a:ext cx="4433039" cy="369332"/>
          </a:xfrm>
          <a:prstGeom prst="rect">
            <a:avLst/>
          </a:prstGeom>
          <a:noFill/>
        </p:spPr>
        <p:txBody>
          <a:bodyPr wrap="square">
            <a:spAutoFit/>
          </a:bodyPr>
          <a:lstStyle/>
          <a:p>
            <a:r>
              <a:rPr lang="vi-VN" b="1" dirty="0">
                <a:ea typeface="Calibri" panose="020F0502020204030204" pitchFamily="34" charset="0"/>
                <a:cs typeface="Times New Roman" panose="02020603050405020304" pitchFamily="18" charset="0"/>
              </a:rPr>
              <a:t>L</a:t>
            </a:r>
            <a:r>
              <a:rPr lang="en-US" b="1" dirty="0">
                <a:ea typeface="Calibri" panose="020F0502020204030204" pitchFamily="34" charset="0"/>
                <a:cs typeface="Times New Roman" panose="02020603050405020304" pitchFamily="18" charset="0"/>
              </a:rPr>
              <a:t>ò </a:t>
            </a:r>
            <a:r>
              <a:rPr lang="vi-VN" b="1" dirty="0">
                <a:ea typeface="Calibri" panose="020F0502020204030204" pitchFamily="34" charset="0"/>
                <a:cs typeface="Times New Roman" panose="02020603050405020304" pitchFamily="18" charset="0"/>
              </a:rPr>
              <a:t>Thanh lăn nung các loại gạch lát</a:t>
            </a:r>
            <a:endParaRPr lang="en-US" dirty="0"/>
          </a:p>
        </p:txBody>
      </p:sp>
    </p:spTree>
    <p:extLst>
      <p:ext uri="{BB962C8B-B14F-4D97-AF65-F5344CB8AC3E}">
        <p14:creationId xmlns:p14="http://schemas.microsoft.com/office/powerpoint/2010/main" val="2888799268"/>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312299" y="1067835"/>
            <a:ext cx="10018409" cy="738097"/>
          </a:xfrm>
        </p:spPr>
        <p:txBody>
          <a:bodyPr>
            <a:normAutofit/>
          </a:bodyPr>
          <a:lstStyle/>
          <a:p>
            <a:pPr algn="ctr"/>
            <a:r>
              <a:rPr lang="en-US" dirty="0">
                <a:solidFill>
                  <a:schemeClr val="accent1">
                    <a:lumMod val="50000"/>
                  </a:schemeClr>
                </a:solidFill>
                <a:latin typeface="+mn-lt"/>
                <a:cs typeface="Arial" panose="020B0604020202020204" pitchFamily="34" charset="0"/>
              </a:rPr>
              <a:t>QUY TRÌNH SẢN XUẤT GẠCH BẰNG LÒ TUYNEL</a:t>
            </a:r>
          </a:p>
        </p:txBody>
      </p:sp>
      <p:sp>
        <p:nvSpPr>
          <p:cNvPr id="5" name="Text Box 2"/>
          <p:cNvSpPr txBox="1">
            <a:spLocks noChangeArrowheads="1"/>
          </p:cNvSpPr>
          <p:nvPr/>
        </p:nvSpPr>
        <p:spPr bwMode="auto">
          <a:xfrm>
            <a:off x="308162" y="1912823"/>
            <a:ext cx="2794420" cy="364669"/>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defTabSz="914377" eaLnBrk="0" fontAlgn="base" hangingPunct="0">
              <a:spcBef>
                <a:spcPct val="0"/>
              </a:spcBef>
              <a:spcAft>
                <a:spcPts val="800"/>
              </a:spcAft>
            </a:pPr>
            <a:r>
              <a:rPr lang="en-US" altLang="en-US" sz="1400" b="1" dirty="0" err="1"/>
              <a:t>Nguyên</a:t>
            </a:r>
            <a:r>
              <a:rPr lang="en-US" altLang="en-US" sz="1400" b="1" dirty="0"/>
              <a:t> </a:t>
            </a:r>
            <a:r>
              <a:rPr lang="en-US" altLang="en-US" sz="1400" b="1" dirty="0" err="1"/>
              <a:t>liệu</a:t>
            </a:r>
            <a:r>
              <a:rPr lang="en-US" altLang="en-US" sz="1400" b="1" dirty="0"/>
              <a:t> </a:t>
            </a:r>
            <a:r>
              <a:rPr lang="en-US" altLang="en-US" sz="1400" b="1" dirty="0" err="1"/>
              <a:t>đất</a:t>
            </a:r>
            <a:r>
              <a:rPr lang="en-US" altLang="en-US" sz="1400" b="1" dirty="0"/>
              <a:t> </a:t>
            </a:r>
            <a:r>
              <a:rPr lang="en-US" altLang="en-US" sz="1400" b="1" err="1"/>
              <a:t>khai</a:t>
            </a:r>
            <a:r>
              <a:rPr lang="en-US" altLang="en-US" sz="1400" b="1"/>
              <a:t> thác</a:t>
            </a:r>
          </a:p>
        </p:txBody>
      </p:sp>
      <p:sp>
        <p:nvSpPr>
          <p:cNvPr id="6" name="Text Box 4"/>
          <p:cNvSpPr txBox="1">
            <a:spLocks noChangeArrowheads="1"/>
          </p:cNvSpPr>
          <p:nvPr/>
        </p:nvSpPr>
        <p:spPr bwMode="auto">
          <a:xfrm>
            <a:off x="308162" y="2432477"/>
            <a:ext cx="2794420" cy="56104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marR="0" lvl="0" algn="l" rtl="0">
              <a:lnSpc>
                <a:spcPct val="100000"/>
              </a:lnSpc>
              <a:spcBef>
                <a:spcPts val="0"/>
              </a:spcBef>
              <a:spcAft>
                <a:spcPts val="0"/>
              </a:spcAft>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1400" dirty="0" err="1">
                <a:latin typeface="+mn-lt"/>
              </a:rPr>
              <a:t>Bãi</a:t>
            </a:r>
            <a:r>
              <a:rPr lang="en-US" altLang="en-US" sz="1400" dirty="0">
                <a:latin typeface="+mn-lt"/>
              </a:rPr>
              <a:t> </a:t>
            </a:r>
            <a:r>
              <a:rPr lang="en-US" altLang="en-US" sz="1400" dirty="0" err="1">
                <a:latin typeface="+mn-lt"/>
              </a:rPr>
              <a:t>chứa</a:t>
            </a:r>
            <a:r>
              <a:rPr lang="en-US" altLang="en-US" sz="1400" dirty="0">
                <a:latin typeface="+mn-lt"/>
              </a:rPr>
              <a:t> </a:t>
            </a:r>
            <a:r>
              <a:rPr lang="en-US" altLang="en-US" sz="1400" dirty="0" err="1">
                <a:latin typeface="+mn-lt"/>
              </a:rPr>
              <a:t>đất</a:t>
            </a:r>
            <a:r>
              <a:rPr lang="en-US" altLang="en-US" sz="1400" dirty="0">
                <a:latin typeface="+mn-lt"/>
              </a:rPr>
              <a:t> </a:t>
            </a:r>
            <a:r>
              <a:rPr lang="en-US" altLang="en-US" sz="1400" dirty="0" err="1">
                <a:latin typeface="+mn-lt"/>
              </a:rPr>
              <a:t>ngoài</a:t>
            </a:r>
            <a:r>
              <a:rPr lang="en-US" altLang="en-US" sz="1400" dirty="0">
                <a:latin typeface="+mn-lt"/>
              </a:rPr>
              <a:t> </a:t>
            </a:r>
            <a:r>
              <a:rPr lang="en-US" altLang="en-US" sz="1400" dirty="0" err="1">
                <a:latin typeface="+mn-lt"/>
              </a:rPr>
              <a:t>trời</a:t>
            </a:r>
            <a:r>
              <a:rPr lang="en-US" altLang="en-US" sz="1400" dirty="0">
                <a:latin typeface="+mn-lt"/>
              </a:rPr>
              <a:t> </a:t>
            </a:r>
            <a:r>
              <a:rPr lang="en-US" altLang="en-US" sz="1400" dirty="0" err="1">
                <a:latin typeface="+mn-lt"/>
              </a:rPr>
              <a:t>cho</a:t>
            </a:r>
            <a:r>
              <a:rPr lang="en-US" altLang="en-US" sz="1400" dirty="0">
                <a:latin typeface="+mn-lt"/>
              </a:rPr>
              <a:t> </a:t>
            </a:r>
            <a:r>
              <a:rPr lang="en-US" altLang="en-US" sz="1400" dirty="0" err="1">
                <a:latin typeface="+mn-lt"/>
              </a:rPr>
              <a:t>phong</a:t>
            </a:r>
            <a:r>
              <a:rPr lang="en-US" altLang="en-US" sz="1400" dirty="0">
                <a:latin typeface="+mn-lt"/>
              </a:rPr>
              <a:t> </a:t>
            </a:r>
            <a:r>
              <a:rPr lang="en-US" altLang="en-US" sz="1400" dirty="0" err="1">
                <a:latin typeface="+mn-lt"/>
              </a:rPr>
              <a:t>hóa</a:t>
            </a:r>
            <a:endParaRPr lang="en-US" altLang="en-US" sz="1400" dirty="0">
              <a:latin typeface="+mn-lt"/>
            </a:endParaRPr>
          </a:p>
        </p:txBody>
      </p:sp>
      <p:sp>
        <p:nvSpPr>
          <p:cNvPr id="7" name="Text Box 6"/>
          <p:cNvSpPr txBox="1">
            <a:spLocks noChangeArrowheads="1"/>
          </p:cNvSpPr>
          <p:nvPr/>
        </p:nvSpPr>
        <p:spPr bwMode="auto">
          <a:xfrm>
            <a:off x="308161" y="3144795"/>
            <a:ext cx="2794421" cy="336613"/>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1400" dirty="0" err="1">
                <a:latin typeface="+mn-lt"/>
              </a:rPr>
              <a:t>Kho</a:t>
            </a:r>
            <a:r>
              <a:rPr lang="en-US" altLang="en-US" sz="1400" dirty="0">
                <a:latin typeface="+mn-lt"/>
              </a:rPr>
              <a:t> </a:t>
            </a:r>
            <a:r>
              <a:rPr lang="en-US" altLang="en-US" sz="1400" dirty="0" err="1">
                <a:latin typeface="+mn-lt"/>
              </a:rPr>
              <a:t>đất</a:t>
            </a:r>
            <a:r>
              <a:rPr lang="en-US" altLang="en-US" sz="1400" dirty="0">
                <a:latin typeface="+mn-lt"/>
              </a:rPr>
              <a:t> </a:t>
            </a:r>
            <a:r>
              <a:rPr lang="en-US" altLang="en-US" sz="1400" dirty="0" err="1">
                <a:latin typeface="+mn-lt"/>
              </a:rPr>
              <a:t>trong</a:t>
            </a:r>
            <a:r>
              <a:rPr lang="en-US" altLang="en-US" sz="1400" dirty="0">
                <a:latin typeface="+mn-lt"/>
              </a:rPr>
              <a:t> </a:t>
            </a:r>
            <a:r>
              <a:rPr lang="en-US" altLang="en-US" sz="1400" dirty="0" err="1">
                <a:latin typeface="+mn-lt"/>
              </a:rPr>
              <a:t>nhà</a:t>
            </a:r>
            <a:r>
              <a:rPr lang="en-US" altLang="en-US" sz="1400" dirty="0">
                <a:latin typeface="+mn-lt"/>
              </a:rPr>
              <a:t> </a:t>
            </a:r>
            <a:r>
              <a:rPr lang="en-US" altLang="en-US" sz="1400" dirty="0" err="1">
                <a:latin typeface="+mn-lt"/>
              </a:rPr>
              <a:t>có</a:t>
            </a:r>
            <a:r>
              <a:rPr lang="en-US" altLang="en-US" sz="1400" dirty="0">
                <a:latin typeface="+mn-lt"/>
              </a:rPr>
              <a:t> </a:t>
            </a:r>
            <a:r>
              <a:rPr lang="en-US" altLang="en-US" sz="1400" dirty="0" err="1">
                <a:latin typeface="+mn-lt"/>
              </a:rPr>
              <a:t>mái</a:t>
            </a:r>
            <a:r>
              <a:rPr lang="en-US" altLang="en-US" sz="1400" dirty="0">
                <a:latin typeface="+mn-lt"/>
              </a:rPr>
              <a:t> </a:t>
            </a:r>
            <a:r>
              <a:rPr lang="en-US" altLang="en-US" sz="1400" dirty="0" err="1">
                <a:latin typeface="+mn-lt"/>
              </a:rPr>
              <a:t>che</a:t>
            </a:r>
            <a:endParaRPr lang="en-US" altLang="en-US" sz="1400" dirty="0">
              <a:latin typeface="+mn-lt"/>
            </a:endParaRPr>
          </a:p>
        </p:txBody>
      </p:sp>
      <p:sp>
        <p:nvSpPr>
          <p:cNvPr id="8" name="Text Box 7"/>
          <p:cNvSpPr txBox="1">
            <a:spLocks noChangeArrowheads="1"/>
          </p:cNvSpPr>
          <p:nvPr/>
        </p:nvSpPr>
        <p:spPr bwMode="auto">
          <a:xfrm>
            <a:off x="308162" y="3626643"/>
            <a:ext cx="2794420" cy="29822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1400" dirty="0">
                <a:latin typeface="+mn-lt"/>
              </a:rPr>
              <a:t>Cấp </a:t>
            </a:r>
            <a:r>
              <a:rPr lang="en-US" altLang="en-US" sz="1400" dirty="0" err="1">
                <a:latin typeface="+mn-lt"/>
              </a:rPr>
              <a:t>liệu</a:t>
            </a:r>
            <a:r>
              <a:rPr lang="en-US" altLang="en-US" sz="1400" dirty="0">
                <a:latin typeface="+mn-lt"/>
              </a:rPr>
              <a:t> </a:t>
            </a:r>
            <a:r>
              <a:rPr lang="en-US" altLang="en-US" sz="1400" dirty="0" err="1">
                <a:latin typeface="+mn-lt"/>
              </a:rPr>
              <a:t>thùng</a:t>
            </a:r>
            <a:endParaRPr lang="en-US" altLang="en-US" sz="1400" dirty="0">
              <a:latin typeface="+mn-lt"/>
            </a:endParaRPr>
          </a:p>
        </p:txBody>
      </p:sp>
      <p:sp>
        <p:nvSpPr>
          <p:cNvPr id="11" name="Text Box 8"/>
          <p:cNvSpPr txBox="1">
            <a:spLocks noChangeArrowheads="1"/>
          </p:cNvSpPr>
          <p:nvPr/>
        </p:nvSpPr>
        <p:spPr bwMode="auto">
          <a:xfrm>
            <a:off x="308160" y="4104894"/>
            <a:ext cx="2794421" cy="24842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1400" dirty="0" err="1">
                <a:latin typeface="+mn-lt"/>
              </a:rPr>
              <a:t>Cán</a:t>
            </a:r>
            <a:r>
              <a:rPr lang="en-US" altLang="en-US" sz="1400" dirty="0">
                <a:latin typeface="+mn-lt"/>
              </a:rPr>
              <a:t> </a:t>
            </a:r>
            <a:r>
              <a:rPr lang="en-US" altLang="en-US" sz="1400" dirty="0" err="1">
                <a:latin typeface="+mn-lt"/>
              </a:rPr>
              <a:t>thô</a:t>
            </a:r>
            <a:endParaRPr lang="en-US" altLang="en-US" sz="1400" dirty="0">
              <a:latin typeface="+mn-lt"/>
            </a:endParaRPr>
          </a:p>
        </p:txBody>
      </p:sp>
      <p:sp>
        <p:nvSpPr>
          <p:cNvPr id="12" name="Text Box 9"/>
          <p:cNvSpPr txBox="1">
            <a:spLocks noChangeArrowheads="1"/>
          </p:cNvSpPr>
          <p:nvPr/>
        </p:nvSpPr>
        <p:spPr bwMode="auto">
          <a:xfrm>
            <a:off x="308163" y="4477357"/>
            <a:ext cx="2794418" cy="27058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1400" dirty="0" err="1">
                <a:latin typeface="+mn-lt"/>
              </a:rPr>
              <a:t>Nhào</a:t>
            </a:r>
            <a:r>
              <a:rPr lang="en-US" altLang="en-US" sz="1400" dirty="0">
                <a:latin typeface="+mn-lt"/>
              </a:rPr>
              <a:t> </a:t>
            </a:r>
            <a:r>
              <a:rPr lang="en-US" altLang="en-US" sz="1400" dirty="0" err="1">
                <a:latin typeface="+mn-lt"/>
              </a:rPr>
              <a:t>trộn</a:t>
            </a:r>
            <a:r>
              <a:rPr lang="en-US" altLang="en-US" sz="1400" dirty="0">
                <a:latin typeface="+mn-lt"/>
              </a:rPr>
              <a:t> </a:t>
            </a:r>
            <a:r>
              <a:rPr lang="en-US" altLang="en-US" sz="1400" dirty="0" err="1">
                <a:latin typeface="+mn-lt"/>
              </a:rPr>
              <a:t>khô</a:t>
            </a:r>
            <a:endParaRPr lang="en-US" altLang="en-US" sz="1400" dirty="0">
              <a:latin typeface="+mn-lt"/>
            </a:endParaRPr>
          </a:p>
        </p:txBody>
      </p:sp>
      <p:sp>
        <p:nvSpPr>
          <p:cNvPr id="13" name="Text Box 10"/>
          <p:cNvSpPr txBox="1">
            <a:spLocks noChangeArrowheads="1"/>
          </p:cNvSpPr>
          <p:nvPr/>
        </p:nvSpPr>
        <p:spPr bwMode="auto">
          <a:xfrm>
            <a:off x="308161" y="4910615"/>
            <a:ext cx="2794420" cy="31641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1400">
                <a:latin typeface="+mn-lt"/>
              </a:rPr>
              <a:t>Cán mịn</a:t>
            </a:r>
          </a:p>
        </p:txBody>
      </p:sp>
      <p:sp>
        <p:nvSpPr>
          <p:cNvPr id="14" name="Text Box 11"/>
          <p:cNvSpPr txBox="1">
            <a:spLocks noChangeArrowheads="1"/>
          </p:cNvSpPr>
          <p:nvPr/>
        </p:nvSpPr>
        <p:spPr bwMode="auto">
          <a:xfrm>
            <a:off x="308160" y="5366023"/>
            <a:ext cx="2794421" cy="54312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1400" dirty="0" err="1">
                <a:latin typeface="+mn-lt"/>
              </a:rPr>
              <a:t>Nhào</a:t>
            </a:r>
            <a:r>
              <a:rPr lang="en-US" altLang="en-US" sz="1400" dirty="0">
                <a:latin typeface="+mn-lt"/>
              </a:rPr>
              <a:t> </a:t>
            </a:r>
            <a:r>
              <a:rPr lang="en-US" altLang="en-US" sz="1400" dirty="0" err="1">
                <a:latin typeface="+mn-lt"/>
              </a:rPr>
              <a:t>có</a:t>
            </a:r>
            <a:r>
              <a:rPr lang="en-US" altLang="en-US" sz="1400" dirty="0">
                <a:latin typeface="+mn-lt"/>
              </a:rPr>
              <a:t> </a:t>
            </a:r>
            <a:r>
              <a:rPr lang="en-US" altLang="en-US" sz="1400" dirty="0" err="1">
                <a:latin typeface="+mn-lt"/>
              </a:rPr>
              <a:t>lưới</a:t>
            </a:r>
            <a:r>
              <a:rPr lang="en-US" altLang="en-US" sz="1400" dirty="0">
                <a:latin typeface="+mn-lt"/>
              </a:rPr>
              <a:t> </a:t>
            </a:r>
            <a:r>
              <a:rPr lang="en-US" altLang="en-US" sz="1400" dirty="0" err="1">
                <a:latin typeface="+mn-lt"/>
              </a:rPr>
              <a:t>lọc</a:t>
            </a:r>
            <a:r>
              <a:rPr lang="en-US" altLang="en-US" sz="1400" dirty="0">
                <a:latin typeface="+mn-lt"/>
              </a:rPr>
              <a:t> </a:t>
            </a:r>
            <a:r>
              <a:rPr lang="en-US" altLang="en-US" sz="1400" dirty="0" err="1">
                <a:latin typeface="+mn-lt"/>
              </a:rPr>
              <a:t>và</a:t>
            </a:r>
            <a:r>
              <a:rPr lang="en-US" altLang="en-US" sz="1400" dirty="0">
                <a:latin typeface="+mn-lt"/>
              </a:rPr>
              <a:t> </a:t>
            </a:r>
            <a:r>
              <a:rPr lang="en-US" altLang="en-US" sz="1400" dirty="0" err="1">
                <a:latin typeface="+mn-lt"/>
              </a:rPr>
              <a:t>tưới</a:t>
            </a:r>
            <a:r>
              <a:rPr lang="en-US" altLang="en-US" sz="1400" dirty="0">
                <a:latin typeface="+mn-lt"/>
              </a:rPr>
              <a:t> </a:t>
            </a:r>
            <a:r>
              <a:rPr lang="en-US" altLang="en-US" sz="1400" dirty="0" err="1">
                <a:latin typeface="+mn-lt"/>
              </a:rPr>
              <a:t>nước</a:t>
            </a:r>
            <a:r>
              <a:rPr lang="en-US" altLang="en-US" sz="1400" dirty="0">
                <a:latin typeface="+mn-lt"/>
              </a:rPr>
              <a:t> </a:t>
            </a:r>
            <a:r>
              <a:rPr lang="en-US" altLang="en-US" sz="1400" dirty="0" err="1">
                <a:latin typeface="+mn-lt"/>
              </a:rPr>
              <a:t>ổn</a:t>
            </a:r>
            <a:r>
              <a:rPr lang="en-US" altLang="en-US" sz="1400" dirty="0">
                <a:latin typeface="+mn-lt"/>
              </a:rPr>
              <a:t> </a:t>
            </a:r>
            <a:r>
              <a:rPr lang="en-US" altLang="en-US" sz="1400" dirty="0" err="1">
                <a:latin typeface="+mn-lt"/>
              </a:rPr>
              <a:t>định</a:t>
            </a:r>
            <a:r>
              <a:rPr lang="en-US" altLang="en-US" sz="1400" dirty="0">
                <a:latin typeface="+mn-lt"/>
              </a:rPr>
              <a:t> </a:t>
            </a:r>
            <a:r>
              <a:rPr lang="en-US" altLang="en-US" sz="1400" dirty="0" err="1">
                <a:latin typeface="+mn-lt"/>
              </a:rPr>
              <a:t>độ</a:t>
            </a:r>
            <a:r>
              <a:rPr lang="en-US" altLang="en-US" sz="1400" dirty="0">
                <a:latin typeface="+mn-lt"/>
              </a:rPr>
              <a:t> </a:t>
            </a:r>
            <a:r>
              <a:rPr lang="en-US" altLang="en-US" sz="1400" dirty="0" err="1">
                <a:latin typeface="+mn-lt"/>
              </a:rPr>
              <a:t>ẩm</a:t>
            </a:r>
            <a:endParaRPr lang="en-US" altLang="en-US" sz="1400" dirty="0">
              <a:latin typeface="+mn-lt"/>
            </a:endParaRPr>
          </a:p>
        </p:txBody>
      </p:sp>
      <p:sp>
        <p:nvSpPr>
          <p:cNvPr id="15" name="Text Box 13"/>
          <p:cNvSpPr txBox="1">
            <a:spLocks noChangeArrowheads="1"/>
          </p:cNvSpPr>
          <p:nvPr/>
        </p:nvSpPr>
        <p:spPr bwMode="auto">
          <a:xfrm>
            <a:off x="308160" y="6085908"/>
            <a:ext cx="2763493" cy="44131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1400" dirty="0" err="1">
                <a:latin typeface="+mn-lt"/>
              </a:rPr>
              <a:t>Nhào</a:t>
            </a:r>
            <a:r>
              <a:rPr lang="en-US" altLang="en-US" sz="1400" dirty="0">
                <a:latin typeface="+mn-lt"/>
              </a:rPr>
              <a:t> </a:t>
            </a:r>
            <a:r>
              <a:rPr lang="en-US" altLang="en-US" sz="1400" dirty="0" err="1">
                <a:latin typeface="+mn-lt"/>
              </a:rPr>
              <a:t>đùn</a:t>
            </a:r>
            <a:r>
              <a:rPr lang="en-US" altLang="en-US" sz="1400" dirty="0">
                <a:latin typeface="+mn-lt"/>
              </a:rPr>
              <a:t> </a:t>
            </a:r>
            <a:r>
              <a:rPr lang="en-US" altLang="en-US" sz="1400" dirty="0" err="1">
                <a:latin typeface="+mn-lt"/>
              </a:rPr>
              <a:t>hút</a:t>
            </a:r>
            <a:r>
              <a:rPr lang="en-US" altLang="en-US" sz="1400" dirty="0">
                <a:latin typeface="+mn-lt"/>
              </a:rPr>
              <a:t> </a:t>
            </a:r>
            <a:r>
              <a:rPr lang="en-US" altLang="en-US" sz="1400" dirty="0" err="1">
                <a:latin typeface="+mn-lt"/>
              </a:rPr>
              <a:t>chân</a:t>
            </a:r>
            <a:r>
              <a:rPr lang="en-US" altLang="en-US" sz="1400" dirty="0">
                <a:latin typeface="+mn-lt"/>
              </a:rPr>
              <a:t> </a:t>
            </a:r>
            <a:r>
              <a:rPr lang="en-US" altLang="en-US" sz="1400" dirty="0" err="1">
                <a:latin typeface="+mn-lt"/>
              </a:rPr>
              <a:t>không</a:t>
            </a:r>
            <a:r>
              <a:rPr lang="en-US" altLang="en-US" sz="1400" dirty="0">
                <a:latin typeface="+mn-lt"/>
              </a:rPr>
              <a:t> </a:t>
            </a:r>
            <a:r>
              <a:rPr lang="en-US" altLang="en-US" sz="1400" dirty="0" err="1">
                <a:latin typeface="+mn-lt"/>
              </a:rPr>
              <a:t>liên</a:t>
            </a:r>
            <a:r>
              <a:rPr lang="en-US" altLang="en-US" sz="1400" dirty="0">
                <a:latin typeface="+mn-lt"/>
              </a:rPr>
              <a:t> </a:t>
            </a:r>
            <a:r>
              <a:rPr lang="en-US" altLang="en-US" sz="1400" dirty="0" err="1">
                <a:latin typeface="+mn-lt"/>
              </a:rPr>
              <a:t>hợp</a:t>
            </a:r>
            <a:endParaRPr lang="en-US" altLang="en-US" sz="1400" dirty="0">
              <a:latin typeface="+mn-lt"/>
            </a:endParaRPr>
          </a:p>
        </p:txBody>
      </p:sp>
      <p:sp>
        <p:nvSpPr>
          <p:cNvPr id="17" name="Text Box 22"/>
          <p:cNvSpPr txBox="1">
            <a:spLocks noChangeArrowheads="1"/>
          </p:cNvSpPr>
          <p:nvPr/>
        </p:nvSpPr>
        <p:spPr bwMode="auto">
          <a:xfrm>
            <a:off x="3315597" y="5601105"/>
            <a:ext cx="1698343" cy="29964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1400">
                <a:latin typeface="+mn-lt"/>
              </a:rPr>
              <a:t>Sân phơi</a:t>
            </a:r>
          </a:p>
        </p:txBody>
      </p:sp>
      <p:sp>
        <p:nvSpPr>
          <p:cNvPr id="19" name="Text Box 21"/>
          <p:cNvSpPr txBox="1">
            <a:spLocks noChangeArrowheads="1"/>
          </p:cNvSpPr>
          <p:nvPr/>
        </p:nvSpPr>
        <p:spPr bwMode="auto">
          <a:xfrm>
            <a:off x="3315598" y="6103954"/>
            <a:ext cx="1704043" cy="52518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1400" dirty="0" err="1">
                <a:latin typeface="+mn-lt"/>
              </a:rPr>
              <a:t>Cắt</a:t>
            </a:r>
            <a:r>
              <a:rPr lang="en-US" altLang="en-US" sz="1400" dirty="0">
                <a:latin typeface="+mn-lt"/>
              </a:rPr>
              <a:t> </a:t>
            </a:r>
            <a:r>
              <a:rPr lang="en-US" altLang="en-US" sz="1400" dirty="0" err="1">
                <a:latin typeface="+mn-lt"/>
              </a:rPr>
              <a:t>gạch</a:t>
            </a:r>
            <a:r>
              <a:rPr lang="en-US" altLang="en-US" sz="1400" dirty="0">
                <a:latin typeface="+mn-lt"/>
              </a:rPr>
              <a:t> </a:t>
            </a:r>
            <a:r>
              <a:rPr lang="en-US" altLang="en-US" sz="1400" dirty="0" err="1">
                <a:latin typeface="+mn-lt"/>
              </a:rPr>
              <a:t>tự</a:t>
            </a:r>
            <a:r>
              <a:rPr lang="en-US" altLang="en-US" sz="1400" dirty="0">
                <a:latin typeface="+mn-lt"/>
              </a:rPr>
              <a:t> </a:t>
            </a:r>
            <a:r>
              <a:rPr lang="en-US" altLang="en-US" sz="1400" dirty="0" err="1">
                <a:latin typeface="+mn-lt"/>
              </a:rPr>
              <a:t>động</a:t>
            </a:r>
            <a:endParaRPr lang="en-US" altLang="en-US" sz="1400" dirty="0">
              <a:latin typeface="+mn-lt"/>
            </a:endParaRPr>
          </a:p>
        </p:txBody>
      </p:sp>
      <p:sp>
        <p:nvSpPr>
          <p:cNvPr id="20" name="Text Box 23"/>
          <p:cNvSpPr txBox="1">
            <a:spLocks noChangeArrowheads="1"/>
          </p:cNvSpPr>
          <p:nvPr/>
        </p:nvSpPr>
        <p:spPr bwMode="auto">
          <a:xfrm>
            <a:off x="3309908" y="5159004"/>
            <a:ext cx="1692644" cy="27788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1400" dirty="0">
                <a:latin typeface="+mn-lt"/>
              </a:rPr>
              <a:t>Lò </a:t>
            </a:r>
            <a:r>
              <a:rPr lang="en-US" altLang="en-US" sz="1400" dirty="0" err="1">
                <a:latin typeface="+mn-lt"/>
              </a:rPr>
              <a:t>sấy</a:t>
            </a:r>
            <a:r>
              <a:rPr lang="en-US" altLang="en-US" sz="1400" dirty="0">
                <a:latin typeface="+mn-lt"/>
              </a:rPr>
              <a:t> </a:t>
            </a:r>
            <a:r>
              <a:rPr lang="en-US" altLang="en-US" sz="1400" dirty="0" err="1">
                <a:latin typeface="+mn-lt"/>
              </a:rPr>
              <a:t>Tuynel</a:t>
            </a:r>
            <a:endParaRPr lang="en-US" altLang="en-US" sz="1400" dirty="0">
              <a:latin typeface="+mn-lt"/>
            </a:endParaRPr>
          </a:p>
        </p:txBody>
      </p:sp>
      <p:sp>
        <p:nvSpPr>
          <p:cNvPr id="21" name="Text Box 24"/>
          <p:cNvSpPr txBox="1">
            <a:spLocks noChangeArrowheads="1"/>
          </p:cNvSpPr>
          <p:nvPr/>
        </p:nvSpPr>
        <p:spPr bwMode="auto">
          <a:xfrm>
            <a:off x="3309908" y="4737773"/>
            <a:ext cx="1698335" cy="25701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1400" dirty="0" err="1">
                <a:latin typeface="+mn-lt"/>
              </a:rPr>
              <a:t>Lò</a:t>
            </a:r>
            <a:r>
              <a:rPr lang="en-US" altLang="en-US" sz="1400" dirty="0">
                <a:latin typeface="+mn-lt"/>
              </a:rPr>
              <a:t> </a:t>
            </a:r>
            <a:r>
              <a:rPr lang="en-US" altLang="en-US" sz="1400" dirty="0" err="1">
                <a:latin typeface="+mn-lt"/>
              </a:rPr>
              <a:t>nung</a:t>
            </a:r>
            <a:r>
              <a:rPr lang="en-US" altLang="en-US" sz="1400" dirty="0">
                <a:latin typeface="+mn-lt"/>
              </a:rPr>
              <a:t> </a:t>
            </a:r>
            <a:r>
              <a:rPr lang="en-US" altLang="en-US" sz="1400" dirty="0" err="1">
                <a:latin typeface="+mn-lt"/>
              </a:rPr>
              <a:t>Tuynel</a:t>
            </a:r>
            <a:endParaRPr lang="en-US" altLang="en-US" sz="1400" dirty="0">
              <a:latin typeface="+mn-lt"/>
            </a:endParaRPr>
          </a:p>
        </p:txBody>
      </p:sp>
      <p:sp>
        <p:nvSpPr>
          <p:cNvPr id="23" name="Text Box 25"/>
          <p:cNvSpPr txBox="1">
            <a:spLocks noChangeArrowheads="1"/>
          </p:cNvSpPr>
          <p:nvPr/>
        </p:nvSpPr>
        <p:spPr bwMode="auto">
          <a:xfrm>
            <a:off x="3309908" y="4101316"/>
            <a:ext cx="1704033" cy="51961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1400" dirty="0" err="1">
                <a:latin typeface="+mn-lt"/>
              </a:rPr>
              <a:t>Phân</a:t>
            </a:r>
            <a:r>
              <a:rPr lang="en-US" altLang="en-US" sz="1400" dirty="0">
                <a:latin typeface="+mn-lt"/>
              </a:rPr>
              <a:t> </a:t>
            </a:r>
            <a:r>
              <a:rPr lang="en-US" altLang="en-US" sz="1400" dirty="0" err="1">
                <a:latin typeface="+mn-lt"/>
              </a:rPr>
              <a:t>loại</a:t>
            </a:r>
            <a:r>
              <a:rPr lang="en-US" altLang="en-US" sz="1400" dirty="0">
                <a:latin typeface="+mn-lt"/>
              </a:rPr>
              <a:t> </a:t>
            </a:r>
            <a:r>
              <a:rPr lang="en-US" altLang="en-US" sz="1400" dirty="0" err="1">
                <a:latin typeface="+mn-lt"/>
              </a:rPr>
              <a:t>và</a:t>
            </a:r>
            <a:r>
              <a:rPr lang="en-US" altLang="en-US" sz="1400" dirty="0">
                <a:latin typeface="+mn-lt"/>
              </a:rPr>
              <a:t> </a:t>
            </a:r>
            <a:r>
              <a:rPr lang="en-US" altLang="en-US" sz="1400" dirty="0" err="1">
                <a:latin typeface="+mn-lt"/>
              </a:rPr>
              <a:t>ra</a:t>
            </a:r>
            <a:r>
              <a:rPr lang="en-US" altLang="en-US" sz="1400" dirty="0">
                <a:latin typeface="+mn-lt"/>
              </a:rPr>
              <a:t> </a:t>
            </a:r>
            <a:r>
              <a:rPr lang="en-US" altLang="en-US" sz="1400" dirty="0" err="1">
                <a:latin typeface="+mn-lt"/>
              </a:rPr>
              <a:t>bãi</a:t>
            </a:r>
            <a:r>
              <a:rPr lang="en-US" altLang="en-US" sz="1400" dirty="0">
                <a:latin typeface="+mn-lt"/>
              </a:rPr>
              <a:t> </a:t>
            </a:r>
            <a:r>
              <a:rPr lang="en-US" altLang="en-US" sz="1400" dirty="0" err="1">
                <a:latin typeface="+mn-lt"/>
              </a:rPr>
              <a:t>thành</a:t>
            </a:r>
            <a:r>
              <a:rPr lang="en-US" altLang="en-US" sz="1400" dirty="0">
                <a:latin typeface="+mn-lt"/>
              </a:rPr>
              <a:t> </a:t>
            </a:r>
            <a:r>
              <a:rPr lang="en-US" altLang="en-US" sz="1400" dirty="0" err="1">
                <a:latin typeface="+mn-lt"/>
              </a:rPr>
              <a:t>phẩm</a:t>
            </a:r>
            <a:endParaRPr lang="en-US" altLang="en-US" sz="1400" dirty="0">
              <a:latin typeface="+mn-lt"/>
            </a:endParaRPr>
          </a:p>
        </p:txBody>
      </p:sp>
      <p:sp>
        <p:nvSpPr>
          <p:cNvPr id="27" name="Text Box 33"/>
          <p:cNvSpPr txBox="1">
            <a:spLocks noChangeArrowheads="1"/>
          </p:cNvSpPr>
          <p:nvPr/>
        </p:nvSpPr>
        <p:spPr bwMode="auto">
          <a:xfrm>
            <a:off x="6321504" y="3050357"/>
            <a:ext cx="1759272" cy="461963"/>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1400" dirty="0" err="1">
                <a:latin typeface="+mn-lt"/>
              </a:rPr>
              <a:t>Máy</a:t>
            </a:r>
            <a:r>
              <a:rPr lang="en-US" altLang="en-US" sz="1400" dirty="0">
                <a:latin typeface="+mn-lt"/>
              </a:rPr>
              <a:t> </a:t>
            </a:r>
            <a:r>
              <a:rPr lang="en-US" altLang="en-US" sz="1400" dirty="0" err="1">
                <a:latin typeface="+mn-lt"/>
              </a:rPr>
              <a:t>nghiền</a:t>
            </a:r>
            <a:r>
              <a:rPr lang="en-US" altLang="en-US" sz="1400" dirty="0">
                <a:latin typeface="+mn-lt"/>
              </a:rPr>
              <a:t> than</a:t>
            </a:r>
          </a:p>
        </p:txBody>
      </p:sp>
      <p:sp>
        <p:nvSpPr>
          <p:cNvPr id="28" name="Text Box 35"/>
          <p:cNvSpPr txBox="1">
            <a:spLocks noChangeArrowheads="1"/>
          </p:cNvSpPr>
          <p:nvPr/>
        </p:nvSpPr>
        <p:spPr bwMode="auto">
          <a:xfrm>
            <a:off x="6321504" y="2484139"/>
            <a:ext cx="1759272" cy="27349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1400">
                <a:latin typeface="+mn-lt"/>
              </a:rPr>
              <a:t>Kho than</a:t>
            </a:r>
          </a:p>
        </p:txBody>
      </p:sp>
      <p:sp>
        <p:nvSpPr>
          <p:cNvPr id="29" name="Text Box 32"/>
          <p:cNvSpPr txBox="1">
            <a:spLocks noChangeArrowheads="1"/>
          </p:cNvSpPr>
          <p:nvPr/>
        </p:nvSpPr>
        <p:spPr bwMode="auto">
          <a:xfrm>
            <a:off x="6321504" y="3767777"/>
            <a:ext cx="1759272" cy="379853"/>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sz="1400" dirty="0" err="1">
                <a:latin typeface="+mn-lt"/>
              </a:rPr>
              <a:t>Phễu</a:t>
            </a:r>
            <a:r>
              <a:rPr lang="en-US" altLang="en-US" sz="1400" dirty="0">
                <a:latin typeface="+mn-lt"/>
              </a:rPr>
              <a:t> </a:t>
            </a:r>
            <a:r>
              <a:rPr lang="en-US" altLang="en-US" sz="1400" dirty="0" err="1">
                <a:latin typeface="+mn-lt"/>
              </a:rPr>
              <a:t>cấp</a:t>
            </a:r>
            <a:r>
              <a:rPr lang="en-US" altLang="en-US" sz="1400" dirty="0">
                <a:latin typeface="+mn-lt"/>
              </a:rPr>
              <a:t> than</a:t>
            </a:r>
          </a:p>
        </p:txBody>
      </p:sp>
      <p:cxnSp>
        <p:nvCxnSpPr>
          <p:cNvPr id="31" name="Straight Arrow Connector 30"/>
          <p:cNvCxnSpPr>
            <a:cxnSpLocks/>
            <a:stCxn id="5" idx="2"/>
            <a:endCxn id="6" idx="0"/>
          </p:cNvCxnSpPr>
          <p:nvPr/>
        </p:nvCxnSpPr>
        <p:spPr>
          <a:xfrm>
            <a:off x="1451979" y="2277493"/>
            <a:ext cx="0" cy="1549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cxnSpLocks/>
            <a:stCxn id="6" idx="2"/>
          </p:cNvCxnSpPr>
          <p:nvPr/>
        </p:nvCxnSpPr>
        <p:spPr>
          <a:xfrm>
            <a:off x="1451979" y="2993517"/>
            <a:ext cx="0" cy="1357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cxnSpLocks/>
            <a:stCxn id="7" idx="2"/>
            <a:endCxn id="8" idx="0"/>
          </p:cNvCxnSpPr>
          <p:nvPr/>
        </p:nvCxnSpPr>
        <p:spPr>
          <a:xfrm>
            <a:off x="1451979" y="3481410"/>
            <a:ext cx="0" cy="1484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cxnSpLocks/>
            <a:stCxn id="8" idx="2"/>
            <a:endCxn id="11" idx="0"/>
          </p:cNvCxnSpPr>
          <p:nvPr/>
        </p:nvCxnSpPr>
        <p:spPr>
          <a:xfrm>
            <a:off x="1451979" y="3924865"/>
            <a:ext cx="0" cy="1568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cxnSpLocks/>
            <a:stCxn id="11" idx="2"/>
            <a:endCxn id="12" idx="0"/>
          </p:cNvCxnSpPr>
          <p:nvPr/>
        </p:nvCxnSpPr>
        <p:spPr>
          <a:xfrm>
            <a:off x="1451980" y="4353321"/>
            <a:ext cx="1" cy="1240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cxnSpLocks/>
            <a:stCxn id="12" idx="2"/>
            <a:endCxn id="13" idx="0"/>
          </p:cNvCxnSpPr>
          <p:nvPr/>
        </p:nvCxnSpPr>
        <p:spPr>
          <a:xfrm flipH="1">
            <a:off x="1451980" y="4742536"/>
            <a:ext cx="1" cy="1680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cxnSpLocks/>
            <a:stCxn id="13" idx="2"/>
            <a:endCxn id="14" idx="0"/>
          </p:cNvCxnSpPr>
          <p:nvPr/>
        </p:nvCxnSpPr>
        <p:spPr>
          <a:xfrm flipH="1">
            <a:off x="1451979" y="5208838"/>
            <a:ext cx="1" cy="1571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cxnSpLocks/>
            <a:stCxn id="14" idx="2"/>
            <a:endCxn id="15" idx="0"/>
          </p:cNvCxnSpPr>
          <p:nvPr/>
        </p:nvCxnSpPr>
        <p:spPr>
          <a:xfrm>
            <a:off x="1451979" y="5923235"/>
            <a:ext cx="1" cy="1626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cxnSpLocks/>
            <a:stCxn id="15" idx="3"/>
            <a:endCxn id="19" idx="1"/>
          </p:cNvCxnSpPr>
          <p:nvPr/>
        </p:nvCxnSpPr>
        <p:spPr>
          <a:xfrm flipV="1">
            <a:off x="2595797" y="6366545"/>
            <a:ext cx="719801" cy="52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cxnSpLocks/>
            <a:stCxn id="19" idx="0"/>
            <a:endCxn id="17" idx="2"/>
          </p:cNvCxnSpPr>
          <p:nvPr/>
        </p:nvCxnSpPr>
        <p:spPr>
          <a:xfrm flipH="1" flipV="1">
            <a:off x="4164768" y="5900751"/>
            <a:ext cx="2851" cy="2032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cxnSpLocks/>
            <a:stCxn id="17" idx="0"/>
            <a:endCxn id="20" idx="2"/>
          </p:cNvCxnSpPr>
          <p:nvPr/>
        </p:nvCxnSpPr>
        <p:spPr>
          <a:xfrm flipH="1" flipV="1">
            <a:off x="4156230" y="5436889"/>
            <a:ext cx="8539" cy="1642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cxnSpLocks/>
            <a:stCxn id="20" idx="0"/>
            <a:endCxn id="21" idx="2"/>
          </p:cNvCxnSpPr>
          <p:nvPr/>
        </p:nvCxnSpPr>
        <p:spPr>
          <a:xfrm flipV="1">
            <a:off x="4156230" y="4994787"/>
            <a:ext cx="2845" cy="1642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cxnSpLocks/>
            <a:stCxn id="21" idx="0"/>
            <a:endCxn id="23" idx="2"/>
          </p:cNvCxnSpPr>
          <p:nvPr/>
        </p:nvCxnSpPr>
        <p:spPr>
          <a:xfrm flipV="1">
            <a:off x="4159076" y="4620928"/>
            <a:ext cx="2849" cy="1168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cxnSpLocks/>
            <a:stCxn id="28" idx="2"/>
            <a:endCxn id="27" idx="0"/>
          </p:cNvCxnSpPr>
          <p:nvPr/>
        </p:nvCxnSpPr>
        <p:spPr>
          <a:xfrm>
            <a:off x="7201140" y="2757636"/>
            <a:ext cx="0" cy="2927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cxnSpLocks/>
            <a:stCxn id="27" idx="2"/>
            <a:endCxn id="29" idx="0"/>
          </p:cNvCxnSpPr>
          <p:nvPr/>
        </p:nvCxnSpPr>
        <p:spPr>
          <a:xfrm>
            <a:off x="7201140" y="3512320"/>
            <a:ext cx="0" cy="2554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a:cxnSpLocks/>
            <a:stCxn id="29" idx="1"/>
          </p:cNvCxnSpPr>
          <p:nvPr/>
        </p:nvCxnSpPr>
        <p:spPr>
          <a:xfrm flipH="1">
            <a:off x="3129293" y="3957704"/>
            <a:ext cx="3192211" cy="46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7" name="Elbow Connector 106"/>
          <p:cNvCxnSpPr>
            <a:cxnSpLocks/>
          </p:cNvCxnSpPr>
          <p:nvPr/>
        </p:nvCxnSpPr>
        <p:spPr>
          <a:xfrm flipH="1">
            <a:off x="5040652" y="3202783"/>
            <a:ext cx="3072535" cy="1584943"/>
          </a:xfrm>
          <a:prstGeom prst="bentConnector3">
            <a:avLst>
              <a:gd name="adj1" fmla="val -9920"/>
            </a:avLst>
          </a:prstGeom>
          <a:ln>
            <a:tailEnd type="triangle"/>
          </a:ln>
        </p:spPr>
        <p:style>
          <a:lnRef idx="1">
            <a:schemeClr val="accent1"/>
          </a:lnRef>
          <a:fillRef idx="0">
            <a:schemeClr val="accent1"/>
          </a:fillRef>
          <a:effectRef idx="0">
            <a:schemeClr val="accent1"/>
          </a:effectRef>
          <a:fontRef idx="minor">
            <a:schemeClr val="tx1"/>
          </a:fontRef>
        </p:style>
      </p:cxnSp>
      <p:pic>
        <p:nvPicPr>
          <p:cNvPr id="160" name="Picture 159">
            <a:extLst>
              <a:ext uri="{FF2B5EF4-FFF2-40B4-BE49-F238E27FC236}">
                <a16:creationId xmlns:a16="http://schemas.microsoft.com/office/drawing/2014/main" id="{EEBF047C-7449-B9A7-B9BA-80AA65345F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73525" y="4943502"/>
            <a:ext cx="5562177" cy="1914498"/>
          </a:xfrm>
          <a:prstGeom prst="rect">
            <a:avLst/>
          </a:prstGeom>
        </p:spPr>
      </p:pic>
      <p:sp>
        <p:nvSpPr>
          <p:cNvPr id="40" name="TextBox 39">
            <a:extLst>
              <a:ext uri="{FF2B5EF4-FFF2-40B4-BE49-F238E27FC236}">
                <a16:creationId xmlns:a16="http://schemas.microsoft.com/office/drawing/2014/main" id="{CEC30C2A-A326-4D02-88DC-C168B8BDF420}"/>
              </a:ext>
            </a:extLst>
          </p:cNvPr>
          <p:cNvSpPr txBox="1"/>
          <p:nvPr/>
        </p:nvSpPr>
        <p:spPr>
          <a:xfrm>
            <a:off x="8481992" y="1767366"/>
            <a:ext cx="3485191" cy="3046988"/>
          </a:xfrm>
          <a:prstGeom prst="rect">
            <a:avLst/>
          </a:prstGeom>
          <a:noFill/>
        </p:spPr>
        <p:txBody>
          <a:bodyPr wrap="square">
            <a:spAutoFit/>
          </a:bodyPr>
          <a:lstStyle/>
          <a:p>
            <a:pPr algn="just"/>
            <a:r>
              <a:rPr lang="en-US" sz="1600" dirty="0"/>
              <a:t>Lưu ý kỹ thuật:</a:t>
            </a:r>
          </a:p>
          <a:p>
            <a:pPr algn="just"/>
            <a:r>
              <a:rPr lang="en-US" sz="1600" dirty="0"/>
              <a:t>- Độ ẩm gạch mộc phải đều (12–15%)</a:t>
            </a:r>
          </a:p>
          <a:p>
            <a:pPr algn="just"/>
            <a:r>
              <a:rPr lang="en-US" sz="1600" dirty="0"/>
              <a:t>- Nên xếp gạch kiểu </a:t>
            </a:r>
            <a:r>
              <a:rPr lang="en-US" sz="1600" dirty="0" err="1"/>
              <a:t>zíc</a:t>
            </a:r>
            <a:r>
              <a:rPr lang="en-US" sz="1600" dirty="0"/>
              <a:t> </a:t>
            </a:r>
            <a:r>
              <a:rPr lang="en-US" sz="1600" dirty="0" err="1"/>
              <a:t>zắc</a:t>
            </a:r>
            <a:r>
              <a:rPr lang="en-US" sz="1600" dirty="0"/>
              <a:t> để khí lưu thông tốt</a:t>
            </a:r>
          </a:p>
          <a:p>
            <a:pPr algn="just"/>
            <a:r>
              <a:rPr lang="en-US" sz="1600" dirty="0"/>
              <a:t>- Tận dụng khí nóng từ vùng làm nguội cho sấy → tiết kiệm năng lượng</a:t>
            </a:r>
          </a:p>
          <a:p>
            <a:pPr algn="just"/>
            <a:endParaRPr lang="en-US" sz="1600" dirty="0"/>
          </a:p>
          <a:p>
            <a:pPr algn="just"/>
            <a:r>
              <a:rPr lang="en-US" sz="1600" dirty="0"/>
              <a:t>Nhiệt độ không đều trong lò → gây gạch non hoặc quá già → cần giám sát sensor nhiệt độ tại các vùng.</a:t>
            </a:r>
          </a:p>
        </p:txBody>
      </p:sp>
    </p:spTree>
    <p:extLst>
      <p:ext uri="{BB962C8B-B14F-4D97-AF65-F5344CB8AC3E}">
        <p14:creationId xmlns:p14="http://schemas.microsoft.com/office/powerpoint/2010/main" val="3073704606"/>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3AA4C-916F-6E9E-6F1F-A36AF388D995}"/>
              </a:ext>
            </a:extLst>
          </p:cNvPr>
          <p:cNvSpPr>
            <a:spLocks noGrp="1"/>
          </p:cNvSpPr>
          <p:nvPr>
            <p:ph type="title" idx="4294967295"/>
          </p:nvPr>
        </p:nvSpPr>
        <p:spPr>
          <a:xfrm>
            <a:off x="833966" y="1095317"/>
            <a:ext cx="10524067" cy="654051"/>
          </a:xfrm>
        </p:spPr>
        <p:txBody>
          <a:bodyPr/>
          <a:lstStyle/>
          <a:p>
            <a:pPr algn="ctr"/>
            <a:r>
              <a:rPr lang="en-US" sz="2667" dirty="0">
                <a:solidFill>
                  <a:schemeClr val="accent1">
                    <a:lumMod val="50000"/>
                  </a:schemeClr>
                </a:solidFill>
                <a:latin typeface="Arial" panose="020B0604020202020204" pitchFamily="34" charset="0"/>
                <a:cs typeface="Arial" panose="020B0604020202020204" pitchFamily="34" charset="0"/>
              </a:rPr>
              <a:t>QUY TRÌNH SẢN XUẤT GẠCH SỬ DỤNG LÒ TUYNEL</a:t>
            </a:r>
            <a:endParaRPr lang="en-US"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2AFCAFEA-2FD9-3738-C9D2-C21E0D7F0BED}"/>
              </a:ext>
            </a:extLst>
          </p:cNvPr>
          <p:cNvSpPr>
            <a:spLocks noGrp="1"/>
          </p:cNvSpPr>
          <p:nvPr>
            <p:ph idx="4294967295"/>
          </p:nvPr>
        </p:nvSpPr>
        <p:spPr>
          <a:xfrm>
            <a:off x="609599" y="1827189"/>
            <a:ext cx="10972800" cy="4772800"/>
          </a:xfrm>
        </p:spPr>
        <p:txBody>
          <a:bodyPr>
            <a:normAutofit/>
          </a:bodyPr>
          <a:lstStyle/>
          <a:p>
            <a:r>
              <a:rPr lang="vi-VN" dirty="0">
                <a:latin typeface="Arial" panose="020B0604020202020204" pitchFamily="34" charset="0"/>
                <a:cs typeface="Arial" panose="020B0604020202020204" pitchFamily="34" charset="0"/>
              </a:rPr>
              <a:t>Sản xuất gạch nung là loại hình sản xuất tiêu tốn nhiều năng lượng trên các yếu tố sa</a:t>
            </a:r>
            <a:r>
              <a:rPr lang="en-US" dirty="0">
                <a:latin typeface="Arial" panose="020B0604020202020204" pitchFamily="34" charset="0"/>
                <a:cs typeface="Arial" panose="020B0604020202020204" pitchFamily="34" charset="0"/>
              </a:rPr>
              <a:t>u:</a:t>
            </a:r>
          </a:p>
          <a:p>
            <a:pPr marL="139700" indent="0">
              <a:buNone/>
            </a:pPr>
            <a:endParaRPr lang="en-US" dirty="0">
              <a:latin typeface="Arial" panose="020B0604020202020204" pitchFamily="34" charset="0"/>
              <a:cs typeface="Arial" panose="020B0604020202020204" pitchFamily="34" charset="0"/>
            </a:endParaRPr>
          </a:p>
          <a:p>
            <a:pPr marL="857250">
              <a:buFont typeface="Courier New" panose="02070309020205020404" pitchFamily="49" charset="0"/>
              <a:buChar char="o"/>
            </a:pPr>
            <a:r>
              <a:rPr lang="vi-VN" dirty="0">
                <a:latin typeface="Arial" panose="020B0604020202020204" pitchFamily="34" charset="0"/>
                <a:cs typeface="Arial" panose="020B0604020202020204" pitchFamily="34" charset="0"/>
              </a:rPr>
              <a:t>Nguyên liệu đất cần được khai thác, bảo quản, khuấy và phong hóa trong thời gian dài. Các máy công cụ như máy xúc, máy ủi, v.v. cần được sử dụng cho công đoạn này. Nước cũng cần được sử dụng để thúc đẩy thời tiết để cải thiện chất lượng.
Nhiều máy được sử dụng trong dây chuyền có mức tiêu thụ điện năng bao gồm máy cấp thùng, máy nghiền than, máy nhào hai trục, máy cán, máy đùn chân không kết hợp, máy cắt. Các dây chuyền mới theo xu hướng sử dụng thô khô hơn với quy trình ép bán khô giúp giảm nhu cầu sấy khô. 
Các nhà máy cũng đã thực hiện nhiều cải tiến và hiện đại hóa với việc sử dụng robot để nhặt gạch, xếp gạch vào xe đẩy để vào lò hoặc xếp gạch trực tiếp trong lò
Quá trình nung tiêu tốn nhiều nhiên liệu, chủ yếu là than kém chất lượng, tro lò hơi, cacbon tĩnh,... 
Việc xếp gạch thành phẩm ra khỏi lò cũng có xu hướng sử dụng robot</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24209908"/>
      </p:ext>
    </p:extLst>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DECDA-8D5D-D385-C744-49FD7EB353E9}"/>
              </a:ext>
            </a:extLst>
          </p:cNvPr>
          <p:cNvSpPr>
            <a:spLocks noGrp="1"/>
          </p:cNvSpPr>
          <p:nvPr>
            <p:ph type="title" idx="4294967295"/>
          </p:nvPr>
        </p:nvSpPr>
        <p:spPr>
          <a:xfrm>
            <a:off x="0" y="1159289"/>
            <a:ext cx="10838677" cy="422704"/>
          </a:xfrm>
        </p:spPr>
        <p:txBody>
          <a:bodyPr>
            <a:noAutofit/>
          </a:bodyPr>
          <a:lstStyle/>
          <a:p>
            <a:pPr algn="ctr"/>
            <a:r>
              <a:rPr lang="vi-VN" dirty="0">
                <a:solidFill>
                  <a:schemeClr val="accent1">
                    <a:lumMod val="50000"/>
                  </a:schemeClr>
                </a:solidFill>
                <a:latin typeface="+mn-lt"/>
                <a:cs typeface="Arial" panose="020B0604020202020204" pitchFamily="34" charset="0"/>
              </a:rPr>
              <a:t>MỘT SỐ THIẾT BỊ CƠ BẢN TRONG DÂY CHUYỀN SẢN XUẤT GẠCH</a:t>
            </a:r>
            <a:endParaRPr lang="en-US" dirty="0">
              <a:solidFill>
                <a:schemeClr val="accent1">
                  <a:lumMod val="50000"/>
                </a:schemeClr>
              </a:solidFill>
              <a:latin typeface="+mn-lt"/>
              <a:cs typeface="Arial" panose="020B0604020202020204" pitchFamily="34" charset="0"/>
            </a:endParaRPr>
          </a:p>
        </p:txBody>
      </p:sp>
      <p:pic>
        <p:nvPicPr>
          <p:cNvPr id="4" name="Picture 3" descr="http://cokhi.duonghai.com/images/products/bigs/1376989654may-lieu-thung.jpg">
            <a:extLst>
              <a:ext uri="{FF2B5EF4-FFF2-40B4-BE49-F238E27FC236}">
                <a16:creationId xmlns:a16="http://schemas.microsoft.com/office/drawing/2014/main" id="{5F848090-5117-F2D9-6832-920F48CD3E2A}"/>
              </a:ext>
            </a:extLst>
          </p:cNvPr>
          <p:cNvPicPr/>
          <p:nvPr/>
        </p:nvPicPr>
        <p:blipFill>
          <a:blip r:embed="rId2" cstate="print"/>
          <a:srcRect/>
          <a:stretch>
            <a:fillRect/>
          </a:stretch>
        </p:blipFill>
        <p:spPr bwMode="auto">
          <a:xfrm>
            <a:off x="708510" y="1835065"/>
            <a:ext cx="2651692" cy="1660027"/>
          </a:xfrm>
          <a:prstGeom prst="rect">
            <a:avLst/>
          </a:prstGeom>
          <a:noFill/>
          <a:ln w="9525">
            <a:noFill/>
            <a:miter lim="800000"/>
            <a:headEnd/>
            <a:tailEnd/>
          </a:ln>
        </p:spPr>
      </p:pic>
      <p:sp>
        <p:nvSpPr>
          <p:cNvPr id="6" name="TextBox 5">
            <a:extLst>
              <a:ext uri="{FF2B5EF4-FFF2-40B4-BE49-F238E27FC236}">
                <a16:creationId xmlns:a16="http://schemas.microsoft.com/office/drawing/2014/main" id="{1D061CC5-BD04-F963-271C-43319046A659}"/>
              </a:ext>
            </a:extLst>
          </p:cNvPr>
          <p:cNvSpPr txBox="1"/>
          <p:nvPr/>
        </p:nvSpPr>
        <p:spPr>
          <a:xfrm>
            <a:off x="662465" y="3585391"/>
            <a:ext cx="2743782" cy="379656"/>
          </a:xfrm>
          <a:prstGeom prst="rect">
            <a:avLst/>
          </a:prstGeom>
          <a:noFill/>
        </p:spPr>
        <p:txBody>
          <a:bodyPr wrap="square">
            <a:spAutoFit/>
          </a:bodyPr>
          <a:lstStyle/>
          <a:p>
            <a:r>
              <a:rPr lang="en-US" sz="1867" dirty="0" err="1">
                <a:latin typeface="Arial" panose="020B0604020202020204" pitchFamily="34" charset="0"/>
                <a:cs typeface="Arial" panose="020B0604020202020204" pitchFamily="34" charset="0"/>
              </a:rPr>
              <a:t>Máy</a:t>
            </a:r>
            <a:r>
              <a:rPr lang="en-US" sz="1867" dirty="0">
                <a:latin typeface="Arial" panose="020B0604020202020204" pitchFamily="34" charset="0"/>
                <a:cs typeface="Arial" panose="020B0604020202020204" pitchFamily="34" charset="0"/>
              </a:rPr>
              <a:t> </a:t>
            </a:r>
            <a:r>
              <a:rPr lang="en-US" sz="1867" dirty="0" err="1">
                <a:latin typeface="Arial" panose="020B0604020202020204" pitchFamily="34" charset="0"/>
                <a:cs typeface="Arial" panose="020B0604020202020204" pitchFamily="34" charset="0"/>
              </a:rPr>
              <a:t>cấp</a:t>
            </a:r>
            <a:r>
              <a:rPr lang="en-US" sz="1867" dirty="0">
                <a:latin typeface="Arial" panose="020B0604020202020204" pitchFamily="34" charset="0"/>
                <a:cs typeface="Arial" panose="020B0604020202020204" pitchFamily="34" charset="0"/>
              </a:rPr>
              <a:t> </a:t>
            </a:r>
            <a:r>
              <a:rPr lang="en-US" sz="1867" dirty="0" err="1">
                <a:latin typeface="Arial" panose="020B0604020202020204" pitchFamily="34" charset="0"/>
                <a:cs typeface="Arial" panose="020B0604020202020204" pitchFamily="34" charset="0"/>
              </a:rPr>
              <a:t>liệu</a:t>
            </a:r>
            <a:r>
              <a:rPr lang="en-US" sz="1867" dirty="0">
                <a:latin typeface="Arial" panose="020B0604020202020204" pitchFamily="34" charset="0"/>
                <a:cs typeface="Arial" panose="020B0604020202020204" pitchFamily="34" charset="0"/>
              </a:rPr>
              <a:t> </a:t>
            </a:r>
            <a:r>
              <a:rPr lang="en-US" sz="1867" dirty="0" err="1">
                <a:latin typeface="Arial" panose="020B0604020202020204" pitchFamily="34" charset="0"/>
                <a:cs typeface="Arial" panose="020B0604020202020204" pitchFamily="34" charset="0"/>
              </a:rPr>
              <a:t>thùng</a:t>
            </a:r>
            <a:endParaRPr lang="en-US" sz="2400" dirty="0"/>
          </a:p>
        </p:txBody>
      </p:sp>
      <p:pic>
        <p:nvPicPr>
          <p:cNvPr id="7" name="Picture 6" descr="http://www.trungthanhphat.vn/Images/Products/2012_06_28_13_05_04_75_view.jpg">
            <a:extLst>
              <a:ext uri="{FF2B5EF4-FFF2-40B4-BE49-F238E27FC236}">
                <a16:creationId xmlns:a16="http://schemas.microsoft.com/office/drawing/2014/main" id="{745F4E19-365F-69F7-F2E1-DE0D9158BE07}"/>
              </a:ext>
            </a:extLst>
          </p:cNvPr>
          <p:cNvPicPr/>
          <p:nvPr/>
        </p:nvPicPr>
        <p:blipFill>
          <a:blip r:embed="rId3" cstate="print"/>
          <a:srcRect/>
          <a:stretch>
            <a:fillRect/>
          </a:stretch>
        </p:blipFill>
        <p:spPr bwMode="auto">
          <a:xfrm>
            <a:off x="4654882" y="1835066"/>
            <a:ext cx="2631594" cy="1656120"/>
          </a:xfrm>
          <a:prstGeom prst="rect">
            <a:avLst/>
          </a:prstGeom>
          <a:noFill/>
          <a:ln w="9525">
            <a:noFill/>
            <a:miter lim="800000"/>
            <a:headEnd/>
            <a:tailEnd/>
          </a:ln>
        </p:spPr>
      </p:pic>
      <p:sp>
        <p:nvSpPr>
          <p:cNvPr id="8" name="TextBox 7">
            <a:extLst>
              <a:ext uri="{FF2B5EF4-FFF2-40B4-BE49-F238E27FC236}">
                <a16:creationId xmlns:a16="http://schemas.microsoft.com/office/drawing/2014/main" id="{F1F6D271-9594-DFF2-A04A-3A46101B3246}"/>
              </a:ext>
            </a:extLst>
          </p:cNvPr>
          <p:cNvSpPr txBox="1"/>
          <p:nvPr/>
        </p:nvSpPr>
        <p:spPr>
          <a:xfrm>
            <a:off x="5705102" y="3775219"/>
            <a:ext cx="2130994" cy="379656"/>
          </a:xfrm>
          <a:prstGeom prst="rect">
            <a:avLst/>
          </a:prstGeom>
          <a:noFill/>
        </p:spPr>
        <p:txBody>
          <a:bodyPr wrap="square">
            <a:spAutoFit/>
          </a:bodyPr>
          <a:lstStyle/>
          <a:p>
            <a:r>
              <a:rPr lang="vi-VN" sz="1867" dirty="0">
                <a:latin typeface="Arial" panose="020B0604020202020204" pitchFamily="34" charset="0"/>
                <a:cs typeface="Arial" panose="020B0604020202020204" pitchFamily="34" charset="0"/>
              </a:rPr>
              <a:t>Băng tải</a:t>
            </a:r>
            <a:endParaRPr lang="en-US" sz="2400" dirty="0"/>
          </a:p>
        </p:txBody>
      </p:sp>
      <p:pic>
        <p:nvPicPr>
          <p:cNvPr id="9" name="Picture 8" descr="http://cokhi.duonghai.com/images/products/bigs/1376989463may-can-min.jpg">
            <a:extLst>
              <a:ext uri="{FF2B5EF4-FFF2-40B4-BE49-F238E27FC236}">
                <a16:creationId xmlns:a16="http://schemas.microsoft.com/office/drawing/2014/main" id="{F5B17EBB-558E-C6C8-1645-3151EF17EFFF}"/>
              </a:ext>
            </a:extLst>
          </p:cNvPr>
          <p:cNvPicPr/>
          <p:nvPr/>
        </p:nvPicPr>
        <p:blipFill>
          <a:blip r:embed="rId4" cstate="print"/>
          <a:srcRect/>
          <a:stretch>
            <a:fillRect/>
          </a:stretch>
        </p:blipFill>
        <p:spPr bwMode="auto">
          <a:xfrm>
            <a:off x="8956524" y="1835065"/>
            <a:ext cx="2334402" cy="1589471"/>
          </a:xfrm>
          <a:prstGeom prst="rect">
            <a:avLst/>
          </a:prstGeom>
          <a:noFill/>
          <a:ln w="9525">
            <a:noFill/>
            <a:miter lim="800000"/>
            <a:headEnd/>
            <a:tailEnd/>
          </a:ln>
        </p:spPr>
      </p:pic>
      <p:sp>
        <p:nvSpPr>
          <p:cNvPr id="11" name="TextBox 10">
            <a:extLst>
              <a:ext uri="{FF2B5EF4-FFF2-40B4-BE49-F238E27FC236}">
                <a16:creationId xmlns:a16="http://schemas.microsoft.com/office/drawing/2014/main" id="{F89C30F2-E40C-8A51-7106-E4231EBBE3DD}"/>
              </a:ext>
            </a:extLst>
          </p:cNvPr>
          <p:cNvSpPr txBox="1"/>
          <p:nvPr/>
        </p:nvSpPr>
        <p:spPr>
          <a:xfrm>
            <a:off x="9628865" y="3775219"/>
            <a:ext cx="1138979" cy="379656"/>
          </a:xfrm>
          <a:prstGeom prst="rect">
            <a:avLst/>
          </a:prstGeom>
          <a:noFill/>
        </p:spPr>
        <p:txBody>
          <a:bodyPr wrap="square">
            <a:spAutoFit/>
          </a:bodyPr>
          <a:lstStyle/>
          <a:p>
            <a:r>
              <a:rPr lang="vi-VN" sz="1867">
                <a:latin typeface="Arial" panose="020B0604020202020204" pitchFamily="34" charset="0"/>
                <a:cs typeface="Arial" panose="020B0604020202020204" pitchFamily="34" charset="0"/>
              </a:rPr>
              <a:t>Máy cán</a:t>
            </a:r>
            <a:endParaRPr lang="en-US" sz="2400" dirty="0"/>
          </a:p>
        </p:txBody>
      </p:sp>
      <p:pic>
        <p:nvPicPr>
          <p:cNvPr id="12" name="Picture 11" descr="http://victoryvietnam.com.vn/upload/fckeditor/image/tintuc/1562188161_May%20tron%20truc%20doi.jpg">
            <a:extLst>
              <a:ext uri="{FF2B5EF4-FFF2-40B4-BE49-F238E27FC236}">
                <a16:creationId xmlns:a16="http://schemas.microsoft.com/office/drawing/2014/main" id="{96884DAD-67E3-E570-0C21-09D3E64B86E7}"/>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2465" y="4055346"/>
            <a:ext cx="2651692" cy="1483895"/>
          </a:xfrm>
          <a:prstGeom prst="rect">
            <a:avLst/>
          </a:prstGeom>
          <a:noFill/>
          <a:ln>
            <a:noFill/>
          </a:ln>
        </p:spPr>
      </p:pic>
      <p:sp>
        <p:nvSpPr>
          <p:cNvPr id="13" name="TextBox 12">
            <a:extLst>
              <a:ext uri="{FF2B5EF4-FFF2-40B4-BE49-F238E27FC236}">
                <a16:creationId xmlns:a16="http://schemas.microsoft.com/office/drawing/2014/main" id="{13C398FC-FFA7-F9BC-7CDB-E9347DE818F1}"/>
              </a:ext>
            </a:extLst>
          </p:cNvPr>
          <p:cNvSpPr txBox="1"/>
          <p:nvPr/>
        </p:nvSpPr>
        <p:spPr>
          <a:xfrm>
            <a:off x="1015510" y="5778617"/>
            <a:ext cx="2253361" cy="379656"/>
          </a:xfrm>
          <a:prstGeom prst="rect">
            <a:avLst/>
          </a:prstGeom>
          <a:noFill/>
        </p:spPr>
        <p:txBody>
          <a:bodyPr wrap="square">
            <a:spAutoFit/>
          </a:bodyPr>
          <a:lstStyle/>
          <a:p>
            <a:r>
              <a:rPr lang="vi-VN" sz="1867" dirty="0">
                <a:latin typeface="Arial" panose="020B0604020202020204" pitchFamily="34" charset="0"/>
                <a:cs typeface="Arial" panose="020B0604020202020204" pitchFamily="34" charset="0"/>
              </a:rPr>
              <a:t>Máy nhào 2 trục</a:t>
            </a:r>
            <a:endParaRPr lang="en-US" sz="2400" dirty="0"/>
          </a:p>
        </p:txBody>
      </p:sp>
      <p:pic>
        <p:nvPicPr>
          <p:cNvPr id="14" name="Picture 13" descr="http://www.raovat.vn/_img_server/product/2013/09/18/618/618329/w_650/1379494114.95.jpg">
            <a:extLst>
              <a:ext uri="{FF2B5EF4-FFF2-40B4-BE49-F238E27FC236}">
                <a16:creationId xmlns:a16="http://schemas.microsoft.com/office/drawing/2014/main" id="{7AB72A1E-29A7-5E80-B14F-19D32BA6EB13}"/>
              </a:ext>
            </a:extLst>
          </p:cNvPr>
          <p:cNvPicPr/>
          <p:nvPr/>
        </p:nvPicPr>
        <p:blipFill>
          <a:blip r:embed="rId6" cstate="print"/>
          <a:srcRect/>
          <a:stretch>
            <a:fillRect/>
          </a:stretch>
        </p:blipFill>
        <p:spPr bwMode="auto">
          <a:xfrm>
            <a:off x="4559775" y="4245997"/>
            <a:ext cx="2856636" cy="1656121"/>
          </a:xfrm>
          <a:prstGeom prst="rect">
            <a:avLst/>
          </a:prstGeom>
          <a:noFill/>
          <a:ln w="9525">
            <a:noFill/>
            <a:miter lim="800000"/>
            <a:headEnd/>
            <a:tailEnd/>
          </a:ln>
        </p:spPr>
      </p:pic>
      <p:sp>
        <p:nvSpPr>
          <p:cNvPr id="15" name="TextBox 14">
            <a:extLst>
              <a:ext uri="{FF2B5EF4-FFF2-40B4-BE49-F238E27FC236}">
                <a16:creationId xmlns:a16="http://schemas.microsoft.com/office/drawing/2014/main" id="{C4CC8754-EDE0-D63D-B9B3-AB192989AB5C}"/>
              </a:ext>
            </a:extLst>
          </p:cNvPr>
          <p:cNvSpPr txBox="1"/>
          <p:nvPr/>
        </p:nvSpPr>
        <p:spPr>
          <a:xfrm>
            <a:off x="5033115" y="5902118"/>
            <a:ext cx="2253361" cy="666977"/>
          </a:xfrm>
          <a:prstGeom prst="rect">
            <a:avLst/>
          </a:prstGeom>
          <a:noFill/>
        </p:spPr>
        <p:txBody>
          <a:bodyPr wrap="square">
            <a:spAutoFit/>
          </a:bodyPr>
          <a:lstStyle/>
          <a:p>
            <a:r>
              <a:rPr lang="vi-VN" sz="1867" dirty="0">
                <a:latin typeface="Arial" panose="020B0604020202020204" pitchFamily="34" charset="0"/>
                <a:cs typeface="Arial" panose="020B0604020202020204" pitchFamily="34" charset="0"/>
              </a:rPr>
              <a:t>Máy nhào đùn hút chân không liên tục</a:t>
            </a:r>
            <a:endParaRPr lang="en-US" sz="2400" dirty="0"/>
          </a:p>
        </p:txBody>
      </p:sp>
      <p:pic>
        <p:nvPicPr>
          <p:cNvPr id="16" name="Picture 15" descr="http://4.bp.blogspot.com/-6fz0oljSG5A/UfTORRnfztI/AAAAAAAAALo/hYTEXpknY-4/s1600/DSC01328.JPG">
            <a:extLst>
              <a:ext uri="{FF2B5EF4-FFF2-40B4-BE49-F238E27FC236}">
                <a16:creationId xmlns:a16="http://schemas.microsoft.com/office/drawing/2014/main" id="{B69C0144-A637-7FC8-E715-BAD0B9AEAE55}"/>
              </a:ext>
            </a:extLst>
          </p:cNvPr>
          <p:cNvPicPr/>
          <p:nvPr/>
        </p:nvPicPr>
        <p:blipFill>
          <a:blip r:embed="rId7" cstate="print"/>
          <a:srcRect/>
          <a:stretch>
            <a:fillRect/>
          </a:stretch>
        </p:blipFill>
        <p:spPr bwMode="auto">
          <a:xfrm>
            <a:off x="8770036" y="4282706"/>
            <a:ext cx="2856636" cy="1589471"/>
          </a:xfrm>
          <a:prstGeom prst="rect">
            <a:avLst/>
          </a:prstGeom>
          <a:noFill/>
          <a:ln w="9525">
            <a:noFill/>
            <a:miter lim="800000"/>
            <a:headEnd/>
            <a:tailEnd/>
          </a:ln>
        </p:spPr>
      </p:pic>
      <p:sp>
        <p:nvSpPr>
          <p:cNvPr id="17" name="TextBox 16">
            <a:extLst>
              <a:ext uri="{FF2B5EF4-FFF2-40B4-BE49-F238E27FC236}">
                <a16:creationId xmlns:a16="http://schemas.microsoft.com/office/drawing/2014/main" id="{C16B9803-8640-E691-844D-5F4BAC010B6A}"/>
              </a:ext>
            </a:extLst>
          </p:cNvPr>
          <p:cNvSpPr txBox="1"/>
          <p:nvPr/>
        </p:nvSpPr>
        <p:spPr>
          <a:xfrm>
            <a:off x="9050720" y="5933454"/>
            <a:ext cx="2575952" cy="379656"/>
          </a:xfrm>
          <a:prstGeom prst="rect">
            <a:avLst/>
          </a:prstGeom>
          <a:noFill/>
        </p:spPr>
        <p:txBody>
          <a:bodyPr wrap="square">
            <a:spAutoFit/>
          </a:bodyPr>
          <a:lstStyle/>
          <a:p>
            <a:r>
              <a:rPr lang="vi-VN" sz="1867" dirty="0">
                <a:latin typeface="Arial" panose="020B0604020202020204" pitchFamily="34" charset="0"/>
                <a:cs typeface="Arial" panose="020B0604020202020204" pitchFamily="34" charset="0"/>
              </a:rPr>
              <a:t>Máy cắt gạch tự động</a:t>
            </a:r>
            <a:endParaRPr lang="en-US" sz="2400" dirty="0"/>
          </a:p>
        </p:txBody>
      </p:sp>
    </p:spTree>
    <p:extLst>
      <p:ext uri="{BB962C8B-B14F-4D97-AF65-F5344CB8AC3E}">
        <p14:creationId xmlns:p14="http://schemas.microsoft.com/office/powerpoint/2010/main" val="2155570175"/>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35AB5-4BF0-1CB9-6A5C-E4452E78C34D}"/>
              </a:ext>
            </a:extLst>
          </p:cNvPr>
          <p:cNvSpPr>
            <a:spLocks noGrp="1"/>
          </p:cNvSpPr>
          <p:nvPr>
            <p:ph type="title" idx="4294967295"/>
          </p:nvPr>
        </p:nvSpPr>
        <p:spPr>
          <a:xfrm>
            <a:off x="667966" y="1200386"/>
            <a:ext cx="10972800" cy="495200"/>
          </a:xfrm>
        </p:spPr>
        <p:txBody>
          <a:bodyPr>
            <a:noAutofit/>
          </a:bodyPr>
          <a:lstStyle/>
          <a:p>
            <a:pPr algn="ctr"/>
            <a:r>
              <a:rPr lang="vi-VN" sz="3200" dirty="0">
                <a:solidFill>
                  <a:schemeClr val="accent1">
                    <a:lumMod val="50000"/>
                  </a:schemeClr>
                </a:solidFill>
                <a:latin typeface="+mn-lt"/>
                <a:cs typeface="Arial" panose="020B0604020202020204" pitchFamily="34" charset="0"/>
              </a:rPr>
              <a:t>VẤN ĐỀ VỀ SẤY SẢN PHẨM</a:t>
            </a:r>
            <a:endParaRPr lang="en-US" sz="3200" dirty="0">
              <a:solidFill>
                <a:schemeClr val="accent1">
                  <a:lumMod val="50000"/>
                </a:schemeClr>
              </a:solidFill>
              <a:latin typeface="+mn-lt"/>
              <a:cs typeface="Arial" panose="020B0604020202020204" pitchFamily="34" charset="0"/>
            </a:endParaRPr>
          </a:p>
        </p:txBody>
      </p:sp>
      <p:pic>
        <p:nvPicPr>
          <p:cNvPr id="5" name="Content Placeholder 5">
            <a:extLst>
              <a:ext uri="{FF2B5EF4-FFF2-40B4-BE49-F238E27FC236}">
                <a16:creationId xmlns:a16="http://schemas.microsoft.com/office/drawing/2014/main" id="{0122E0F7-32CA-F973-E156-A9AE46A18E88}"/>
              </a:ext>
            </a:extLst>
          </p:cNvPr>
          <p:cNvPicPr>
            <a:picLocks noGrp="1"/>
          </p:cNvPicPr>
          <p:nvPr>
            <p:ph idx="4294967295"/>
          </p:nvPr>
        </p:nvPicPr>
        <p:blipFill>
          <a:blip r:embed="rId2" cstate="print">
            <a:extLst>
              <a:ext uri="{28A0092B-C50C-407E-A947-70E740481C1C}">
                <a14:useLocalDpi xmlns:a14="http://schemas.microsoft.com/office/drawing/2010/main" val="0"/>
              </a:ext>
            </a:extLst>
          </a:blip>
          <a:srcRect/>
          <a:stretch>
            <a:fillRect/>
          </a:stretch>
        </p:blipFill>
        <p:spPr bwMode="auto">
          <a:xfrm>
            <a:off x="667966" y="2174482"/>
            <a:ext cx="3798229" cy="2513781"/>
          </a:xfrm>
          <a:prstGeom prst="rect">
            <a:avLst/>
          </a:prstGeom>
          <a:noFill/>
        </p:spPr>
      </p:pic>
      <p:sp>
        <p:nvSpPr>
          <p:cNvPr id="6" name="TextBox 5">
            <a:extLst>
              <a:ext uri="{FF2B5EF4-FFF2-40B4-BE49-F238E27FC236}">
                <a16:creationId xmlns:a16="http://schemas.microsoft.com/office/drawing/2014/main" id="{3CE70A16-56DF-BB1B-A751-47CBDFCE6326}"/>
              </a:ext>
            </a:extLst>
          </p:cNvPr>
          <p:cNvSpPr txBox="1"/>
          <p:nvPr/>
        </p:nvSpPr>
        <p:spPr>
          <a:xfrm>
            <a:off x="1232627" y="4688263"/>
            <a:ext cx="2707578" cy="369332"/>
          </a:xfrm>
          <a:prstGeom prst="rect">
            <a:avLst/>
          </a:prstGeom>
          <a:noFill/>
        </p:spPr>
        <p:txBody>
          <a:bodyPr wrap="square">
            <a:spAutoFit/>
          </a:bodyPr>
          <a:lstStyle/>
          <a:p>
            <a:r>
              <a:rPr lang="vi-VN" dirty="0">
                <a:latin typeface="Arial" panose="020B0604020202020204" pitchFamily="34" charset="0"/>
                <a:cs typeface="Arial" panose="020B0604020202020204" pitchFamily="34" charset="0"/>
              </a:rPr>
              <a:t>Sân phơi có mái che</a:t>
            </a:r>
            <a:endParaRPr lang="en-US" sz="2400" dirty="0"/>
          </a:p>
        </p:txBody>
      </p:sp>
      <p:pic>
        <p:nvPicPr>
          <p:cNvPr id="7" name="Picture 6">
            <a:extLst>
              <a:ext uri="{FF2B5EF4-FFF2-40B4-BE49-F238E27FC236}">
                <a16:creationId xmlns:a16="http://schemas.microsoft.com/office/drawing/2014/main" id="{69D745E9-8172-6256-C274-F34B6EC5AA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81929" y="2174481"/>
            <a:ext cx="6658837" cy="2513780"/>
          </a:xfrm>
          <a:prstGeom prst="rect">
            <a:avLst/>
          </a:prstGeom>
        </p:spPr>
      </p:pic>
      <p:sp>
        <p:nvSpPr>
          <p:cNvPr id="8" name="TextBox 7">
            <a:extLst>
              <a:ext uri="{FF2B5EF4-FFF2-40B4-BE49-F238E27FC236}">
                <a16:creationId xmlns:a16="http://schemas.microsoft.com/office/drawing/2014/main" id="{DC8C9D1C-BC2C-A072-598D-ED3BF0E6828B}"/>
              </a:ext>
            </a:extLst>
          </p:cNvPr>
          <p:cNvSpPr txBox="1"/>
          <p:nvPr/>
        </p:nvSpPr>
        <p:spPr>
          <a:xfrm>
            <a:off x="4981928" y="4749819"/>
            <a:ext cx="6658837" cy="646331"/>
          </a:xfrm>
          <a:prstGeom prst="rect">
            <a:avLst/>
          </a:prstGeom>
          <a:noFill/>
        </p:spPr>
        <p:txBody>
          <a:bodyPr wrap="square">
            <a:spAutoFit/>
          </a:bodyPr>
          <a:lstStyle/>
          <a:p>
            <a:pPr algn="ctr"/>
            <a:r>
              <a:rPr lang="vi-VN" dirty="0">
                <a:latin typeface="Arial" panose="020B0604020202020204" pitchFamily="34" charset="0"/>
                <a:cs typeface="Arial" panose="020B0604020202020204" pitchFamily="34" charset="0"/>
              </a:rPr>
              <a:t>Lò sấy xếp cạnh lò nung </a:t>
            </a:r>
            <a:r>
              <a:rPr lang="vi-VN" dirty="0" err="1">
                <a:latin typeface="Arial" panose="020B0604020202020204" pitchFamily="34" charset="0"/>
                <a:cs typeface="Arial" panose="020B0604020202020204" pitchFamily="34" charset="0"/>
              </a:rPr>
              <a:t>Tuynel</a:t>
            </a:r>
            <a:r>
              <a:rPr lang="vi-VN" dirty="0">
                <a:latin typeface="Arial" panose="020B0604020202020204" pitchFamily="34" charset="0"/>
                <a:cs typeface="Arial" panose="020B0604020202020204" pitchFamily="34" charset="0"/>
              </a:rPr>
              <a:t> để tận dụng nhiệt lò nung cho quá trình sấy</a:t>
            </a:r>
            <a:endParaRPr lang="en-US" sz="2400" dirty="0"/>
          </a:p>
        </p:txBody>
      </p:sp>
    </p:spTree>
    <p:extLst>
      <p:ext uri="{BB962C8B-B14F-4D97-AF65-F5344CB8AC3E}">
        <p14:creationId xmlns:p14="http://schemas.microsoft.com/office/powerpoint/2010/main" val="76090492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B23D6-E09E-23E9-537D-9A4EACA830CE}"/>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FFE17C93-DC39-F0B6-F337-8C047D70A77B}"/>
              </a:ext>
            </a:extLst>
          </p:cNvPr>
          <p:cNvSpPr>
            <a:spLocks noGrp="1"/>
          </p:cNvSpPr>
          <p:nvPr>
            <p:ph idx="4294967295"/>
          </p:nvPr>
        </p:nvSpPr>
        <p:spPr>
          <a:xfrm>
            <a:off x="0" y="1049298"/>
            <a:ext cx="12191999" cy="842055"/>
          </a:xfrm>
        </p:spPr>
        <p:txBody>
          <a:bodyPr>
            <a:noAutofit/>
          </a:bodyPr>
          <a:lstStyle/>
          <a:p>
            <a:pPr marL="223514" indent="0" algn="ctr">
              <a:lnSpc>
                <a:spcPct val="150000"/>
              </a:lnSpc>
              <a:buClr>
                <a:schemeClr val="accent1">
                  <a:lumMod val="50000"/>
                </a:schemeClr>
              </a:buClr>
              <a:buSzPct val="120000"/>
              <a:buNone/>
            </a:pPr>
            <a:r>
              <a:rPr lang="en-US" b="1" dirty="0">
                <a:solidFill>
                  <a:schemeClr val="accent1">
                    <a:lumMod val="50000"/>
                  </a:schemeClr>
                </a:solidFill>
                <a:latin typeface="+mj-lt"/>
                <a:cs typeface="Arial" panose="020B0604020202020204" pitchFamily="34" charset="0"/>
              </a:rPr>
              <a:t>I. THÔNG TIN VỀ ĐẶC ĐIỂM DÂY CHUYỀN CÔNG NGHỆ TIÊU BIỂU</a:t>
            </a:r>
          </a:p>
        </p:txBody>
      </p:sp>
    </p:spTree>
    <p:extLst>
      <p:ext uri="{BB962C8B-B14F-4D97-AF65-F5344CB8AC3E}">
        <p14:creationId xmlns:p14="http://schemas.microsoft.com/office/powerpoint/2010/main" val="1905740818"/>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41C9C-8DB6-7098-39EA-081CFCEFE62C}"/>
              </a:ext>
            </a:extLst>
          </p:cNvPr>
          <p:cNvSpPr>
            <a:spLocks noGrp="1"/>
          </p:cNvSpPr>
          <p:nvPr>
            <p:ph type="title" idx="4294967295"/>
          </p:nvPr>
        </p:nvSpPr>
        <p:spPr>
          <a:xfrm>
            <a:off x="0" y="1297662"/>
            <a:ext cx="12192000" cy="495200"/>
          </a:xfrm>
        </p:spPr>
        <p:txBody>
          <a:bodyPr>
            <a:noAutofit/>
          </a:bodyPr>
          <a:lstStyle/>
          <a:p>
            <a:pPr algn="ctr"/>
            <a:r>
              <a:rPr lang="vi-VN" sz="3200" dirty="0">
                <a:solidFill>
                  <a:schemeClr val="accent1">
                    <a:lumMod val="50000"/>
                  </a:schemeClr>
                </a:solidFill>
                <a:latin typeface="+mn-lt"/>
                <a:cs typeface="Arial" panose="020B0604020202020204" pitchFamily="34" charset="0"/>
              </a:rPr>
              <a:t>CÁC LOẠI LÒ NUNG CHO SẢN PHẨM GẠCH XÂY DỰNG</a:t>
            </a:r>
            <a:endParaRPr lang="en-US" sz="3200" dirty="0">
              <a:solidFill>
                <a:schemeClr val="accent1">
                  <a:lumMod val="50000"/>
                </a:schemeClr>
              </a:solidFill>
              <a:latin typeface="+mn-lt"/>
              <a:cs typeface="Arial" panose="020B0604020202020204" pitchFamily="34" charset="0"/>
            </a:endParaRPr>
          </a:p>
        </p:txBody>
      </p:sp>
      <p:pic>
        <p:nvPicPr>
          <p:cNvPr id="4" name="Picture 3" descr="A picture containing ground, outdoor, building&#10;&#10;Description automatically generated">
            <a:extLst>
              <a:ext uri="{FF2B5EF4-FFF2-40B4-BE49-F238E27FC236}">
                <a16:creationId xmlns:a16="http://schemas.microsoft.com/office/drawing/2014/main" id="{677D16D1-2386-1BFC-13A3-6598A0E826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2147684"/>
            <a:ext cx="2414842" cy="1802861"/>
          </a:xfrm>
          <a:prstGeom prst="rect">
            <a:avLst/>
          </a:prstGeom>
        </p:spPr>
      </p:pic>
      <p:pic>
        <p:nvPicPr>
          <p:cNvPr id="5" name="Picture 4">
            <a:extLst>
              <a:ext uri="{FF2B5EF4-FFF2-40B4-BE49-F238E27FC236}">
                <a16:creationId xmlns:a16="http://schemas.microsoft.com/office/drawing/2014/main" id="{EFCB29BF-FDB0-674F-691A-EF2CE8C850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08742" y="2132468"/>
            <a:ext cx="2588525" cy="1790803"/>
          </a:xfrm>
          <a:prstGeom prst="rect">
            <a:avLst/>
          </a:prstGeom>
        </p:spPr>
      </p:pic>
      <p:sp>
        <p:nvSpPr>
          <p:cNvPr id="7" name="TextBox 6">
            <a:extLst>
              <a:ext uri="{FF2B5EF4-FFF2-40B4-BE49-F238E27FC236}">
                <a16:creationId xmlns:a16="http://schemas.microsoft.com/office/drawing/2014/main" id="{050CBD88-B2FD-969C-B27C-F3841C4F1931}"/>
              </a:ext>
            </a:extLst>
          </p:cNvPr>
          <p:cNvSpPr txBox="1"/>
          <p:nvPr/>
        </p:nvSpPr>
        <p:spPr>
          <a:xfrm>
            <a:off x="1237907" y="4078211"/>
            <a:ext cx="4341670" cy="369332"/>
          </a:xfrm>
          <a:prstGeom prst="rect">
            <a:avLst/>
          </a:prstGeom>
          <a:noFill/>
        </p:spPr>
        <p:txBody>
          <a:bodyPr wrap="square">
            <a:spAutoFit/>
          </a:bodyPr>
          <a:lstStyle/>
          <a:p>
            <a:r>
              <a:rPr lang="vi-VN" b="1" dirty="0">
                <a:ea typeface="Calibri" panose="020F0502020204030204" pitchFamily="34" charset="0"/>
                <a:cs typeface="Times New Roman" panose="02020603050405020304" pitchFamily="18" charset="0"/>
              </a:rPr>
              <a:t>L</a:t>
            </a:r>
            <a:r>
              <a:rPr lang="en-US" b="1" dirty="0">
                <a:ea typeface="Calibri" panose="020F0502020204030204" pitchFamily="34" charset="0"/>
                <a:cs typeface="Times New Roman" panose="02020603050405020304" pitchFamily="18" charset="0"/>
              </a:rPr>
              <a:t>ò </a:t>
            </a:r>
            <a:r>
              <a:rPr lang="en-US" b="1" dirty="0" err="1">
                <a:ea typeface="Calibri" panose="020F0502020204030204" pitchFamily="34" charset="0"/>
                <a:cs typeface="Times New Roman" panose="02020603050405020304" pitchFamily="18" charset="0"/>
              </a:rPr>
              <a:t>gạch</a:t>
            </a:r>
            <a:r>
              <a:rPr lang="en-US" b="1" dirty="0">
                <a:ea typeface="Calibri" panose="020F0502020204030204" pitchFamily="34" charset="0"/>
                <a:cs typeface="Times New Roman" panose="02020603050405020304" pitchFamily="18" charset="0"/>
              </a:rPr>
              <a:t> </a:t>
            </a:r>
            <a:r>
              <a:rPr lang="en-US" b="1" dirty="0" err="1">
                <a:ea typeface="Calibri" panose="020F0502020204030204" pitchFamily="34" charset="0"/>
                <a:cs typeface="Times New Roman" panose="02020603050405020304" pitchFamily="18" charset="0"/>
              </a:rPr>
              <a:t>Tuynel</a:t>
            </a:r>
            <a:r>
              <a:rPr lang="en-US" b="1" dirty="0">
                <a:ea typeface="Calibri" panose="020F0502020204030204" pitchFamily="34" charset="0"/>
                <a:cs typeface="Times New Roman" panose="02020603050405020304" pitchFamily="18" charset="0"/>
              </a:rPr>
              <a:t> </a:t>
            </a:r>
            <a:r>
              <a:rPr lang="en-US" b="1" dirty="0" err="1">
                <a:ea typeface="Calibri" panose="020F0502020204030204" pitchFamily="34" charset="0"/>
                <a:cs typeface="Times New Roman" panose="02020603050405020304" pitchFamily="18" charset="0"/>
              </a:rPr>
              <a:t>trần</a:t>
            </a:r>
            <a:r>
              <a:rPr lang="en-US" b="1" dirty="0">
                <a:ea typeface="Calibri" panose="020F0502020204030204" pitchFamily="34" charset="0"/>
                <a:cs typeface="Times New Roman" panose="02020603050405020304" pitchFamily="18" charset="0"/>
              </a:rPr>
              <a:t> </a:t>
            </a:r>
            <a:r>
              <a:rPr lang="en-US" b="1" dirty="0" err="1">
                <a:ea typeface="Calibri" panose="020F0502020204030204" pitchFamily="34" charset="0"/>
                <a:cs typeface="Times New Roman" panose="02020603050405020304" pitchFamily="18" charset="0"/>
              </a:rPr>
              <a:t>phăng</a:t>
            </a:r>
            <a:r>
              <a:rPr lang="en-US" b="1" dirty="0">
                <a:ea typeface="Calibri" panose="020F0502020204030204" pitchFamily="34" charset="0"/>
                <a:cs typeface="Times New Roman" panose="02020603050405020304" pitchFamily="18" charset="0"/>
              </a:rPr>
              <a:t> di </a:t>
            </a:r>
            <a:r>
              <a:rPr lang="en-US" b="1" dirty="0" err="1">
                <a:ea typeface="Calibri" panose="020F0502020204030204" pitchFamily="34" charset="0"/>
                <a:cs typeface="Times New Roman" panose="02020603050405020304" pitchFamily="18" charset="0"/>
              </a:rPr>
              <a:t>động</a:t>
            </a:r>
            <a:endParaRPr lang="en-US" dirty="0"/>
          </a:p>
        </p:txBody>
      </p:sp>
      <p:pic>
        <p:nvPicPr>
          <p:cNvPr id="8" name="Picture 7" descr="A model of a city&#10;&#10;Description automatically generated with medium confidence">
            <a:extLst>
              <a:ext uri="{FF2B5EF4-FFF2-40B4-BE49-F238E27FC236}">
                <a16:creationId xmlns:a16="http://schemas.microsoft.com/office/drawing/2014/main" id="{3A551688-3DD0-8A95-4409-F006E1556CF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28897" y="2132468"/>
            <a:ext cx="5409598" cy="2970197"/>
          </a:xfrm>
          <a:prstGeom prst="rect">
            <a:avLst/>
          </a:prstGeom>
        </p:spPr>
      </p:pic>
      <p:sp>
        <p:nvSpPr>
          <p:cNvPr id="9" name="TextBox 8">
            <a:extLst>
              <a:ext uri="{FF2B5EF4-FFF2-40B4-BE49-F238E27FC236}">
                <a16:creationId xmlns:a16="http://schemas.microsoft.com/office/drawing/2014/main" id="{036BCF63-1B58-D6A8-3879-E6AC7BA21157}"/>
              </a:ext>
            </a:extLst>
          </p:cNvPr>
          <p:cNvSpPr txBox="1"/>
          <p:nvPr/>
        </p:nvSpPr>
        <p:spPr>
          <a:xfrm>
            <a:off x="7149155" y="5268341"/>
            <a:ext cx="3708400" cy="369332"/>
          </a:xfrm>
          <a:prstGeom prst="rect">
            <a:avLst/>
          </a:prstGeom>
          <a:noFill/>
        </p:spPr>
        <p:txBody>
          <a:bodyPr wrap="square">
            <a:spAutoFit/>
          </a:bodyPr>
          <a:lstStyle/>
          <a:p>
            <a:pPr algn="ctr"/>
            <a:r>
              <a:rPr lang="vi-VN" b="1" dirty="0">
                <a:ea typeface="Calibri" panose="020F0502020204030204" pitchFamily="34" charset="0"/>
                <a:cs typeface="Times New Roman" panose="02020603050405020304" pitchFamily="18" charset="0"/>
              </a:rPr>
              <a:t>L</a:t>
            </a:r>
            <a:r>
              <a:rPr lang="en-US" b="1" dirty="0">
                <a:ea typeface="Calibri" panose="020F0502020204030204" pitchFamily="34" charset="0"/>
                <a:cs typeface="Times New Roman" panose="02020603050405020304" pitchFamily="18" charset="0"/>
              </a:rPr>
              <a:t>ò </a:t>
            </a:r>
            <a:r>
              <a:rPr lang="en-US" b="1" dirty="0" err="1">
                <a:ea typeface="Calibri" panose="020F0502020204030204" pitchFamily="34" charset="0"/>
                <a:cs typeface="Times New Roman" panose="02020603050405020304" pitchFamily="18" charset="0"/>
              </a:rPr>
              <a:t>gạch</a:t>
            </a:r>
            <a:r>
              <a:rPr lang="en-US" b="1" dirty="0">
                <a:ea typeface="Calibri" panose="020F0502020204030204" pitchFamily="34" charset="0"/>
                <a:cs typeface="Times New Roman" panose="02020603050405020304" pitchFamily="18" charset="0"/>
              </a:rPr>
              <a:t> </a:t>
            </a:r>
            <a:r>
              <a:rPr lang="en-US" b="1" dirty="0" err="1">
                <a:ea typeface="Calibri" panose="020F0502020204030204" pitchFamily="34" charset="0"/>
                <a:cs typeface="Times New Roman" panose="02020603050405020304" pitchFamily="18" charset="0"/>
              </a:rPr>
              <a:t>Tuynel</a:t>
            </a:r>
            <a:r>
              <a:rPr lang="en-US" b="1" dirty="0">
                <a:ea typeface="Calibri" panose="020F0502020204030204" pitchFamily="34" charset="0"/>
                <a:cs typeface="Times New Roman" panose="02020603050405020304" pitchFamily="18" charset="0"/>
              </a:rPr>
              <a:t> di </a:t>
            </a:r>
            <a:r>
              <a:rPr lang="en-US" b="1" dirty="0" err="1">
                <a:ea typeface="Calibri" panose="020F0502020204030204" pitchFamily="34" charset="0"/>
                <a:cs typeface="Times New Roman" panose="02020603050405020304" pitchFamily="18" charset="0"/>
              </a:rPr>
              <a:t>động</a:t>
            </a:r>
            <a:endParaRPr lang="en-US" dirty="0"/>
          </a:p>
        </p:txBody>
      </p:sp>
    </p:spTree>
    <p:extLst>
      <p:ext uri="{BB962C8B-B14F-4D97-AF65-F5344CB8AC3E}">
        <p14:creationId xmlns:p14="http://schemas.microsoft.com/office/powerpoint/2010/main" val="3117041643"/>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680439DC-C87C-D1ED-A864-47D504090E76}"/>
              </a:ext>
            </a:extLst>
          </p:cNvPr>
          <p:cNvSpPr>
            <a:spLocks noGrp="1"/>
          </p:cNvSpPr>
          <p:nvPr>
            <p:ph idx="4294967295"/>
          </p:nvPr>
        </p:nvSpPr>
        <p:spPr>
          <a:xfrm>
            <a:off x="1" y="1124880"/>
            <a:ext cx="12191999" cy="653832"/>
          </a:xfrm>
        </p:spPr>
        <p:txBody>
          <a:bodyPr>
            <a:normAutofit/>
          </a:bodyPr>
          <a:lstStyle/>
          <a:p>
            <a:pPr marL="223514" indent="0">
              <a:lnSpc>
                <a:spcPct val="150000"/>
              </a:lnSpc>
              <a:buNone/>
            </a:pPr>
            <a:r>
              <a:rPr lang="en-US" sz="2000" b="1" dirty="0">
                <a:solidFill>
                  <a:schemeClr val="accent1">
                    <a:lumMod val="50000"/>
                  </a:schemeClr>
                </a:solidFill>
                <a:latin typeface="+mn-lt"/>
                <a:cs typeface="Arial" panose="020B0604020202020204" pitchFamily="34" charset="0"/>
              </a:rPr>
              <a:t>II. MỘT SỐ ĐẶC ĐIỂM DÂY CHUYỀN CÔNG NGHỆ TRONG DÂY CHUYỀN SẢN XUẤT GẠCH GỐM</a:t>
            </a:r>
          </a:p>
        </p:txBody>
      </p:sp>
      <p:pic>
        <p:nvPicPr>
          <p:cNvPr id="2050" name="Picture 2" descr="Becoming the Leading Brick supplier in the UK | MBS">
            <a:extLst>
              <a:ext uri="{FF2B5EF4-FFF2-40B4-BE49-F238E27FC236}">
                <a16:creationId xmlns:a16="http://schemas.microsoft.com/office/drawing/2014/main" id="{C6925FFA-A533-0F91-8540-D9B0A8443F6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7017" y="1965801"/>
            <a:ext cx="5975894" cy="39839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6949424"/>
      </p:ext>
    </p:extLst>
  </p:cSld>
  <p:clrMapOvr>
    <a:masterClrMapping/>
  </p:clrMapOvr>
  <p:transition advClick="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D780A-EADF-E84B-DF71-03C8791FBD0F}"/>
              </a:ext>
            </a:extLst>
          </p:cNvPr>
          <p:cNvSpPr>
            <a:spLocks noGrp="1"/>
          </p:cNvSpPr>
          <p:nvPr>
            <p:ph type="title" idx="4294967295"/>
          </p:nvPr>
        </p:nvSpPr>
        <p:spPr>
          <a:xfrm>
            <a:off x="0" y="1229569"/>
            <a:ext cx="12192000" cy="495200"/>
          </a:xfrm>
        </p:spPr>
        <p:txBody>
          <a:bodyPr>
            <a:noAutofit/>
          </a:bodyPr>
          <a:lstStyle/>
          <a:p>
            <a:pPr algn="ctr"/>
            <a:r>
              <a:rPr lang="vi-VN" sz="2400" dirty="0">
                <a:solidFill>
                  <a:schemeClr val="accent1">
                    <a:lumMod val="50000"/>
                  </a:schemeClr>
                </a:solidFill>
                <a:latin typeface="+mn-lt"/>
                <a:cs typeface="Arial" panose="020B0604020202020204" pitchFamily="34" charset="0"/>
              </a:rPr>
              <a:t>NHẬN XÉT CHUNG VỀ QUY TRÌNH SẢN XUẤT CÁC SẢN PHẨM GẠCH/GỐM</a:t>
            </a:r>
            <a:endParaRPr lang="en-US" sz="2400" dirty="0">
              <a:solidFill>
                <a:schemeClr val="accent1">
                  <a:lumMod val="50000"/>
                </a:schemeClr>
              </a:solidFill>
              <a:latin typeface="+mn-lt"/>
              <a:cs typeface="Arial" panose="020B0604020202020204" pitchFamily="34" charset="0"/>
            </a:endParaRPr>
          </a:p>
        </p:txBody>
      </p:sp>
      <p:sp>
        <p:nvSpPr>
          <p:cNvPr id="3" name="Content Placeholder 2">
            <a:extLst>
              <a:ext uri="{FF2B5EF4-FFF2-40B4-BE49-F238E27FC236}">
                <a16:creationId xmlns:a16="http://schemas.microsoft.com/office/drawing/2014/main" id="{D118FB4E-4929-168F-AB93-A4DCB282143A}"/>
              </a:ext>
            </a:extLst>
          </p:cNvPr>
          <p:cNvSpPr>
            <a:spLocks noGrp="1"/>
          </p:cNvSpPr>
          <p:nvPr>
            <p:ph idx="4294967295"/>
          </p:nvPr>
        </p:nvSpPr>
        <p:spPr>
          <a:xfrm>
            <a:off x="609600" y="1825116"/>
            <a:ext cx="10972800" cy="4772800"/>
          </a:xfrm>
        </p:spPr>
        <p:txBody>
          <a:bodyPr>
            <a:normAutofit/>
          </a:bodyPr>
          <a:lstStyle/>
          <a:p>
            <a:pPr algn="just">
              <a:lnSpc>
                <a:spcPct val="110000"/>
              </a:lnSpc>
            </a:pPr>
            <a:r>
              <a:rPr lang="vi-VN" sz="1600" dirty="0">
                <a:latin typeface="+mn-lt"/>
                <a:cs typeface="Arial" panose="020B0604020202020204" pitchFamily="34" charset="0"/>
              </a:rPr>
              <a:t>Nguyên liệu chủ chốt là đất sét với các loại chất lượng khác nhau. Ngoài ra, các thành phần khác như trường thạch (</a:t>
            </a:r>
            <a:r>
              <a:rPr lang="vi-VN" sz="1600" dirty="0" err="1">
                <a:latin typeface="+mn-lt"/>
                <a:cs typeface="Arial" panose="020B0604020202020204" pitchFamily="34" charset="0"/>
              </a:rPr>
              <a:t>feldspar</a:t>
            </a:r>
            <a:r>
              <a:rPr lang="vi-VN" sz="1600" dirty="0">
                <a:latin typeface="+mn-lt"/>
                <a:cs typeface="Arial" panose="020B0604020202020204" pitchFamily="34" charset="0"/>
              </a:rPr>
              <a:t>), cao lanh, thạch anh, men gốm và các chất phụ gia khác cũng được sử dụng tùy thuộc vào loại hình sản phẩm được sản xuất. </a:t>
            </a:r>
          </a:p>
          <a:p>
            <a:pPr algn="just">
              <a:lnSpc>
                <a:spcPct val="110000"/>
              </a:lnSpc>
            </a:pPr>
            <a:r>
              <a:rPr lang="vi-VN" sz="1600" dirty="0">
                <a:latin typeface="+mn-lt"/>
                <a:cs typeface="Arial" panose="020B0604020202020204" pitchFamily="34" charset="0"/>
              </a:rPr>
              <a:t>Có nhiều công đoạn cơ học được sử dụng để làm biến đổi, nâng cao đặc tính của nguyên liệu bao gồm nghiền, cán, lọc </a:t>
            </a:r>
            <a:r>
              <a:rPr lang="vi-VN" sz="1600" dirty="0" err="1">
                <a:latin typeface="+mn-lt"/>
                <a:cs typeface="Arial" panose="020B0604020202020204" pitchFamily="34" charset="0"/>
              </a:rPr>
              <a:t>v.v</a:t>
            </a:r>
            <a:r>
              <a:rPr lang="vi-VN" sz="1600" dirty="0">
                <a:latin typeface="+mn-lt"/>
                <a:cs typeface="Arial" panose="020B0604020202020204" pitchFamily="34" charset="0"/>
              </a:rPr>
              <a:t>. để tăng độ mịn, độ dẻo và cơ tính của nguyên liệu giúp cho quá trình tạo hình sản phẩm được dễ dàng hơn và nâng cao cơ tính của sản phẩm. Các công đoạn này tiêu tốn nhiều điện năng cho các máy công cụ và hệ thống băng tải vận chuyển.</a:t>
            </a:r>
          </a:p>
          <a:p>
            <a:pPr algn="just">
              <a:lnSpc>
                <a:spcPct val="110000"/>
              </a:lnSpc>
            </a:pPr>
            <a:r>
              <a:rPr lang="vi-VN" sz="1600" dirty="0">
                <a:latin typeface="+mn-lt"/>
                <a:cs typeface="Arial" panose="020B0604020202020204" pitchFamily="34" charset="0"/>
              </a:rPr>
              <a:t>Công đoạn tạo hình sản phẩm có thể có nhiều phương thức như ép, đúc, tạo hình thủ công </a:t>
            </a:r>
          </a:p>
          <a:p>
            <a:pPr algn="just">
              <a:lnSpc>
                <a:spcPct val="110000"/>
              </a:lnSpc>
            </a:pPr>
            <a:r>
              <a:rPr lang="vi-VN" sz="1600" dirty="0">
                <a:latin typeface="+mn-lt"/>
                <a:cs typeface="Arial" panose="020B0604020202020204" pitchFamily="34" charset="0"/>
              </a:rPr>
              <a:t>Công đoạn trang trí hoặc tạo đặc tính bề mặt như tráng men, vẽ tạo hình, tráng màu giúp bề mặt có được đặc tính mang tính chất nghệ thuật như mong muốn.</a:t>
            </a:r>
          </a:p>
          <a:p>
            <a:pPr algn="just">
              <a:lnSpc>
                <a:spcPct val="110000"/>
              </a:lnSpc>
            </a:pPr>
            <a:r>
              <a:rPr lang="vi-VN" sz="1600" dirty="0">
                <a:latin typeface="+mn-lt"/>
                <a:cs typeface="Arial" panose="020B0604020202020204" pitchFamily="34" charset="0"/>
              </a:rPr>
              <a:t>Công đoạn phơi/ sấy giúp tách ẩm, thoát nước một phần. Công đoạn này cần tiến hành cẩn thận với tốc độ sấy được kiểm soát phù hợp giúp tránh được nứt, vỡ thành phẩm.</a:t>
            </a:r>
          </a:p>
          <a:p>
            <a:pPr algn="just">
              <a:lnSpc>
                <a:spcPct val="110000"/>
              </a:lnSpc>
            </a:pPr>
            <a:r>
              <a:rPr lang="vi-VN" sz="1600" dirty="0">
                <a:latin typeface="+mn-lt"/>
                <a:cs typeface="Arial" panose="020B0604020202020204" pitchFamily="34" charset="0"/>
              </a:rPr>
              <a:t>Công đoạn nung được thực hiện trong các lò nung giúp biến đổi đặc tính sản phẩm thành dạng cứng chắc thông qua quá trình kết khối khi nung ở nhiệt độ cao lên đến 1000oC. Quá trình nung đòi hỏi giám sát chặt chẽ tốc độ nâng nhiệt độ cũng như tốc độ hạ nhiệt độ tránh làm nứt, vỡ sản phẩm. </a:t>
            </a:r>
          </a:p>
        </p:txBody>
      </p:sp>
    </p:spTree>
    <p:extLst>
      <p:ext uri="{BB962C8B-B14F-4D97-AF65-F5344CB8AC3E}">
        <p14:creationId xmlns:p14="http://schemas.microsoft.com/office/powerpoint/2010/main" val="462739602"/>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426C3-9DE7-2E02-043A-FD73F70F3CF5}"/>
              </a:ext>
            </a:extLst>
          </p:cNvPr>
          <p:cNvSpPr>
            <a:spLocks noGrp="1"/>
          </p:cNvSpPr>
          <p:nvPr>
            <p:ph type="title" idx="4294967295"/>
          </p:nvPr>
        </p:nvSpPr>
        <p:spPr>
          <a:xfrm>
            <a:off x="609600" y="1169806"/>
            <a:ext cx="10972800" cy="654051"/>
          </a:xfrm>
        </p:spPr>
        <p:txBody>
          <a:bodyPr>
            <a:noAutofit/>
          </a:bodyPr>
          <a:lstStyle/>
          <a:p>
            <a:pPr algn="ctr"/>
            <a:r>
              <a:rPr lang="vi-VN" sz="2933" dirty="0">
                <a:solidFill>
                  <a:schemeClr val="accent1">
                    <a:lumMod val="50000"/>
                  </a:schemeClr>
                </a:solidFill>
                <a:latin typeface="+mn-lt"/>
                <a:cs typeface="Arial" panose="020B0604020202020204" pitchFamily="34" charset="0"/>
              </a:rPr>
              <a:t>CÔNG NGHỆ SẢN XUẤT GẠCH</a:t>
            </a:r>
            <a:endParaRPr lang="en-US" sz="2933" dirty="0">
              <a:solidFill>
                <a:schemeClr val="accent1">
                  <a:lumMod val="50000"/>
                </a:schemeClr>
              </a:solidFill>
              <a:latin typeface="+mn-lt"/>
              <a:cs typeface="Arial" panose="020B0604020202020204" pitchFamily="34" charset="0"/>
            </a:endParaRPr>
          </a:p>
        </p:txBody>
      </p:sp>
      <p:sp>
        <p:nvSpPr>
          <p:cNvPr id="3" name="Content Placeholder 2">
            <a:extLst>
              <a:ext uri="{FF2B5EF4-FFF2-40B4-BE49-F238E27FC236}">
                <a16:creationId xmlns:a16="http://schemas.microsoft.com/office/drawing/2014/main" id="{EAAF188C-022F-721D-5E06-83D16CC40AF2}"/>
              </a:ext>
            </a:extLst>
          </p:cNvPr>
          <p:cNvSpPr>
            <a:spLocks noGrp="1"/>
          </p:cNvSpPr>
          <p:nvPr>
            <p:ph idx="4294967295"/>
          </p:nvPr>
        </p:nvSpPr>
        <p:spPr>
          <a:xfrm>
            <a:off x="609600" y="1823857"/>
            <a:ext cx="10972800" cy="4772800"/>
          </a:xfrm>
        </p:spPr>
        <p:txBody>
          <a:bodyPr>
            <a:noAutofit/>
          </a:bodyPr>
          <a:lstStyle/>
          <a:p>
            <a:pPr algn="just">
              <a:lnSpc>
                <a:spcPct val="120000"/>
              </a:lnSpc>
            </a:pPr>
            <a:r>
              <a:rPr lang="vi-VN" sz="1600" dirty="0">
                <a:latin typeface="Arial" panose="020B0604020202020204" pitchFamily="34" charset="0"/>
                <a:cs typeface="Arial" panose="020B0604020202020204" pitchFamily="34" charset="0"/>
              </a:rPr>
              <a:t>Các loại công nghệ sản xuất thủ công hiện nay khó tồn tại, không được phép hoạt động và đang dần bị loại bỏ.
Loại công nghệ lò Hoffmann công suất lớn vẫn tồn tại do chi phí đầu tư thấp, năng lực sản xuất cao và khả năng cạnh tranh tốt. Tuy nhiên, công nghệ này cũng gây ô nhiễm môi trường cho người lao động và có tỷ lệ sản phẩm lỗi cao do kiểm soát quá trình đốt cháy kém.
Có 3 loại công nghệ lò tuynel bao gồm</a:t>
            </a:r>
            <a:r>
              <a:rPr lang="en-US" sz="1600" dirty="0">
                <a:latin typeface="Arial" panose="020B0604020202020204" pitchFamily="34" charset="0"/>
                <a:cs typeface="Arial" panose="020B0604020202020204" pitchFamily="34" charset="0"/>
              </a:rPr>
              <a:t>:</a:t>
            </a:r>
          </a:p>
          <a:p>
            <a:pPr lvl="1" algn="just">
              <a:lnSpc>
                <a:spcPct val="120000"/>
              </a:lnSpc>
            </a:pPr>
            <a:r>
              <a:rPr lang="vi-VN" sz="1600" dirty="0">
                <a:latin typeface="Arial" panose="020B0604020202020204" pitchFamily="34" charset="0"/>
                <a:cs typeface="Arial" panose="020B0604020202020204" pitchFamily="34" charset="0"/>
              </a:rPr>
              <a:t>lò tuynel trần hẹp. Công nghệ này thường là các lò cũ, hiệu suất thấp và chi phí nhiên liệu cao, kiểm soát quá trình đốt cháy kém.
lò tuynel trần phẳng với lò rộng. Công nghệ này mới hơn với cấu trúc trần làm bằng len gốm chịu lửa, dễ điều khiển, dung tích lớn hơn và tiết kiệm nhiên liệu hơn.
Công nghệ lò tuynel di chuyển có cấu trúc lò làm bằng len gốm cách nhiệt chịu lửa có thể di chuyển theo vòng tròn trong khi gạch đứng yên. Công nghệ này được nhập khẩu từ Trung Quốc có công suất lớn, đa dạng các chế độ điều chỉnh lửa nên cho ra những viên gạch chất lượng cao hơn. Hệ thống sản xuất được tích hợp robot gắp gạch nên quy trình sản xuất có thể được tối ưu hóa. Công nghệ lò tuynel di chuyển trần phẳng có cấu trúc hình chữ nhật với trần len gốm chịu lửa di động, tạo khoang giúp robot gắp gạch và sắp xếp chúng trong lò để sản xuất liên tục</a:t>
            </a:r>
            <a:r>
              <a:rPr lang="en-US" sz="16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885997162"/>
      </p:ext>
    </p:extLst>
  </p:cSld>
  <p:clrMapOvr>
    <a:masterClrMapping/>
  </p:clrMapOvr>
  <p:transition advClick="0"/>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5DD72-745D-B509-D222-96D18E4E368F}"/>
              </a:ext>
            </a:extLst>
          </p:cNvPr>
          <p:cNvSpPr>
            <a:spLocks noGrp="1"/>
          </p:cNvSpPr>
          <p:nvPr>
            <p:ph type="title" idx="4294967295"/>
          </p:nvPr>
        </p:nvSpPr>
        <p:spPr>
          <a:xfrm>
            <a:off x="609600" y="1109064"/>
            <a:ext cx="10972800" cy="495200"/>
          </a:xfrm>
        </p:spPr>
        <p:txBody>
          <a:bodyPr>
            <a:noAutofit/>
          </a:bodyPr>
          <a:lstStyle/>
          <a:p>
            <a:pPr algn="ctr"/>
            <a:r>
              <a:rPr lang="vi-VN" dirty="0">
                <a:solidFill>
                  <a:schemeClr val="accent1">
                    <a:lumMod val="50000"/>
                  </a:schemeClr>
                </a:solidFill>
                <a:latin typeface="+mn-lt"/>
                <a:cs typeface="Arial" panose="020B0604020202020204" pitchFamily="34" charset="0"/>
              </a:rPr>
              <a:t>NĂNG LƯỢNG SỬ DỤNG TRONG NGÀNH GẠCH GỐM</a:t>
            </a:r>
            <a:endParaRPr lang="en-US" dirty="0">
              <a:solidFill>
                <a:schemeClr val="accent1">
                  <a:lumMod val="50000"/>
                </a:schemeClr>
              </a:solidFill>
              <a:latin typeface="+mn-lt"/>
              <a:cs typeface="Arial" panose="020B0604020202020204" pitchFamily="34" charset="0"/>
            </a:endParaRPr>
          </a:p>
        </p:txBody>
      </p:sp>
      <p:sp>
        <p:nvSpPr>
          <p:cNvPr id="3" name="Content Placeholder 2">
            <a:extLst>
              <a:ext uri="{FF2B5EF4-FFF2-40B4-BE49-F238E27FC236}">
                <a16:creationId xmlns:a16="http://schemas.microsoft.com/office/drawing/2014/main" id="{58D041D3-D7FD-39DD-F5BC-910CFB994AEF}"/>
              </a:ext>
            </a:extLst>
          </p:cNvPr>
          <p:cNvSpPr>
            <a:spLocks noGrp="1"/>
          </p:cNvSpPr>
          <p:nvPr>
            <p:ph idx="4294967295"/>
          </p:nvPr>
        </p:nvSpPr>
        <p:spPr>
          <a:xfrm>
            <a:off x="716604" y="1604264"/>
            <a:ext cx="10972800" cy="4772800"/>
          </a:xfrm>
        </p:spPr>
        <p:txBody>
          <a:bodyPr>
            <a:noAutofit/>
          </a:bodyPr>
          <a:lstStyle/>
          <a:p>
            <a:pPr algn="just">
              <a:spcBef>
                <a:spcPts val="800"/>
              </a:spcBef>
              <a:spcAft>
                <a:spcPts val="800"/>
              </a:spcAft>
            </a:pPr>
            <a:r>
              <a:rPr lang="vi-VN" sz="1600" dirty="0">
                <a:latin typeface="+mn-lt"/>
                <a:cs typeface="Arial" panose="020B0604020202020204" pitchFamily="34" charset="0"/>
              </a:rPr>
              <a:t>Điện năng sử dụng nhiều cho các công đoạn của dây chuyền sản xuất với việc sử dụng đa dạng các loại thiết bị nghiền, cán, băm nhỏ, bơm, quạt, băng tải vận chuyển </a:t>
            </a:r>
            <a:r>
              <a:rPr lang="vi-VN" sz="1600" dirty="0" err="1">
                <a:latin typeface="+mn-lt"/>
                <a:cs typeface="Arial" panose="020B0604020202020204" pitchFamily="34" charset="0"/>
              </a:rPr>
              <a:t>v.v</a:t>
            </a:r>
            <a:r>
              <a:rPr lang="vi-VN" sz="1600" dirty="0">
                <a:latin typeface="+mn-lt"/>
                <a:cs typeface="Arial" panose="020B0604020202020204" pitchFamily="34" charset="0"/>
              </a:rPr>
              <a:t>. </a:t>
            </a:r>
          </a:p>
          <a:p>
            <a:pPr algn="just">
              <a:spcBef>
                <a:spcPts val="800"/>
              </a:spcBef>
              <a:spcAft>
                <a:spcPts val="800"/>
              </a:spcAft>
            </a:pPr>
            <a:r>
              <a:rPr lang="vi-VN" sz="1600" dirty="0">
                <a:latin typeface="+mn-lt"/>
                <a:cs typeface="Arial" panose="020B0604020202020204" pitchFamily="34" charset="0"/>
              </a:rPr>
              <a:t>Tiêu thụ nhiên liệu đóng vai trò rất lớn để nung sản phẩm đến nhiệt độ cao. Đối với sản phẩm gạch xây dựng, gốm thô thì than đóng vai trò là nhiên liệu chính.</a:t>
            </a:r>
          </a:p>
          <a:p>
            <a:pPr algn="just">
              <a:spcBef>
                <a:spcPts val="800"/>
              </a:spcBef>
              <a:spcAft>
                <a:spcPts val="800"/>
              </a:spcAft>
            </a:pPr>
            <a:r>
              <a:rPr lang="vi-VN" sz="1600" dirty="0">
                <a:latin typeface="+mn-lt"/>
                <a:cs typeface="Arial" panose="020B0604020202020204" pitchFamily="34" charset="0"/>
              </a:rPr>
              <a:t>Đối với sản phẩm gốm có men, nhiên liệu khí được sử dụng phổ biến.</a:t>
            </a:r>
          </a:p>
          <a:p>
            <a:pPr algn="just">
              <a:spcBef>
                <a:spcPts val="800"/>
              </a:spcBef>
              <a:spcAft>
                <a:spcPts val="800"/>
              </a:spcAft>
            </a:pPr>
            <a:r>
              <a:rPr lang="vi-VN" sz="1600" dirty="0">
                <a:latin typeface="+mn-lt"/>
                <a:cs typeface="Arial" panose="020B0604020202020204" pitchFamily="34" charset="0"/>
              </a:rPr>
              <a:t>Công đoạn sấy </a:t>
            </a:r>
            <a:r>
              <a:rPr lang="vi-VN" sz="1600" dirty="0" err="1">
                <a:latin typeface="+mn-lt"/>
                <a:cs typeface="Arial" panose="020B0604020202020204" pitchFamily="34" charset="0"/>
              </a:rPr>
              <a:t>thuờng</a:t>
            </a:r>
            <a:r>
              <a:rPr lang="vi-VN" sz="1600" dirty="0">
                <a:latin typeface="+mn-lt"/>
                <a:cs typeface="Arial" panose="020B0604020202020204" pitchFamily="34" charset="0"/>
              </a:rPr>
              <a:t> được tích hợp với công đoạn nung theo đó nhiệt tận dụng được của công đoạn nung góp phần quan trọng cho việc sấy giúp tiết kiệm năng lượng. Việc phân tích rõ yếu tố tận dụng nhiệt từng bước đối với các công đoạn sấy, gia nhiệt, nung, làm nguội giúp nâng cao khả năng tiết kiệm năng lượng và giảm tỉ lệ phế phẩm.</a:t>
            </a:r>
          </a:p>
          <a:p>
            <a:pPr algn="just">
              <a:spcBef>
                <a:spcPts val="800"/>
              </a:spcBef>
              <a:spcAft>
                <a:spcPts val="800"/>
              </a:spcAft>
            </a:pPr>
            <a:r>
              <a:rPr lang="vi-VN" sz="1600" dirty="0">
                <a:latin typeface="+mn-lt"/>
                <a:cs typeface="Arial" panose="020B0604020202020204" pitchFamily="34" charset="0"/>
              </a:rPr>
              <a:t>Trong một số trường hợp, các nhà máy có trang bị hệ thống khí hóa than giúp biến đổi than thành dạng nhiên liệu khí với thành phần chính là CO giúp giảm giá thành nhiên liệu so với việc sử dụng khí.</a:t>
            </a:r>
          </a:p>
          <a:p>
            <a:pPr algn="just">
              <a:spcBef>
                <a:spcPts val="800"/>
              </a:spcBef>
              <a:spcAft>
                <a:spcPts val="800"/>
              </a:spcAft>
            </a:pPr>
            <a:r>
              <a:rPr lang="vi-VN" sz="1600" dirty="0">
                <a:latin typeface="+mn-lt"/>
                <a:cs typeface="Arial" panose="020B0604020202020204" pitchFamily="34" charset="0"/>
              </a:rPr>
              <a:t>Có 3 loại hình lò nung được sử dụng phổ biến bao gồm lò con thoi nung gián đoạn theo mẻ để sản xuất gốm dân dụng; lò </a:t>
            </a:r>
            <a:r>
              <a:rPr lang="vi-VN" sz="1600" dirty="0" err="1">
                <a:latin typeface="+mn-lt"/>
                <a:cs typeface="Arial" panose="020B0604020202020204" pitchFamily="34" charset="0"/>
              </a:rPr>
              <a:t>Tuynel</a:t>
            </a:r>
            <a:r>
              <a:rPr lang="vi-VN" sz="1600" dirty="0">
                <a:latin typeface="+mn-lt"/>
                <a:cs typeface="Arial" panose="020B0604020202020204" pitchFamily="34" charset="0"/>
              </a:rPr>
              <a:t> được sử dụng cho các sản phẩm gốm đa dạng và lò thanh lăn sử dụng phổ biến hơn cho các loại hình gạch lát, ngói. Loại hình lò thanh lăn đem lại khả năng tiết kiệm năng lượng lớn hơn so với 2 loại hình lò nung kia. </a:t>
            </a:r>
            <a:endParaRPr lang="en-US" sz="1600" dirty="0">
              <a:latin typeface="+mn-lt"/>
              <a:cs typeface="Arial" panose="020B0604020202020204" pitchFamily="34" charset="0"/>
            </a:endParaRPr>
          </a:p>
        </p:txBody>
      </p:sp>
    </p:spTree>
    <p:extLst>
      <p:ext uri="{BB962C8B-B14F-4D97-AF65-F5344CB8AC3E}">
        <p14:creationId xmlns:p14="http://schemas.microsoft.com/office/powerpoint/2010/main" val="848641652"/>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138B0-912A-273E-AAE2-ADDB83EDAFFE}"/>
              </a:ext>
            </a:extLst>
          </p:cNvPr>
          <p:cNvSpPr>
            <a:spLocks noGrp="1"/>
          </p:cNvSpPr>
          <p:nvPr>
            <p:ph type="title" idx="4294967295"/>
          </p:nvPr>
        </p:nvSpPr>
        <p:spPr>
          <a:xfrm>
            <a:off x="1865877" y="1185404"/>
            <a:ext cx="7678616" cy="495200"/>
          </a:xfrm>
        </p:spPr>
        <p:txBody>
          <a:bodyPr>
            <a:normAutofit fontScale="90000"/>
          </a:bodyPr>
          <a:lstStyle/>
          <a:p>
            <a:pPr algn="ctr"/>
            <a:r>
              <a:rPr lang="vi-VN" dirty="0">
                <a:solidFill>
                  <a:schemeClr val="accent1">
                    <a:lumMod val="50000"/>
                  </a:schemeClr>
                </a:solidFill>
                <a:latin typeface="+mn-lt"/>
                <a:cs typeface="Arial" panose="020B0604020202020204" pitchFamily="34" charset="0"/>
              </a:rPr>
              <a:t>Quy trình sản xuất gạch bê tông</a:t>
            </a:r>
            <a:endParaRPr lang="en-US" dirty="0">
              <a:solidFill>
                <a:schemeClr val="accent1">
                  <a:lumMod val="50000"/>
                </a:schemeClr>
              </a:solidFill>
              <a:latin typeface="+mn-lt"/>
              <a:cs typeface="Arial" panose="020B0604020202020204" pitchFamily="34" charset="0"/>
            </a:endParaRPr>
          </a:p>
        </p:txBody>
      </p:sp>
      <p:pic>
        <p:nvPicPr>
          <p:cNvPr id="6" name="Picture 5">
            <a:extLst>
              <a:ext uri="{FF2B5EF4-FFF2-40B4-BE49-F238E27FC236}">
                <a16:creationId xmlns:a16="http://schemas.microsoft.com/office/drawing/2014/main" id="{9EF64FA4-8D91-40C9-94BE-A6185AE82BB3}"/>
              </a:ext>
            </a:extLst>
          </p:cNvPr>
          <p:cNvPicPr>
            <a:picLocks noChangeAspect="1"/>
          </p:cNvPicPr>
          <p:nvPr/>
        </p:nvPicPr>
        <p:blipFill>
          <a:blip r:embed="rId2"/>
          <a:stretch>
            <a:fillRect/>
          </a:stretch>
        </p:blipFill>
        <p:spPr>
          <a:xfrm>
            <a:off x="5705185" y="1790435"/>
            <a:ext cx="5711778" cy="4824374"/>
          </a:xfrm>
          <a:prstGeom prst="rect">
            <a:avLst/>
          </a:prstGeom>
        </p:spPr>
      </p:pic>
      <p:pic>
        <p:nvPicPr>
          <p:cNvPr id="7" name="Picture 6">
            <a:extLst>
              <a:ext uri="{FF2B5EF4-FFF2-40B4-BE49-F238E27FC236}">
                <a16:creationId xmlns:a16="http://schemas.microsoft.com/office/drawing/2014/main" id="{0E84E94C-2DB1-1FA2-4C31-7847733D43DC}"/>
              </a:ext>
            </a:extLst>
          </p:cNvPr>
          <p:cNvPicPr>
            <a:picLocks noChangeAspect="1"/>
          </p:cNvPicPr>
          <p:nvPr/>
        </p:nvPicPr>
        <p:blipFill>
          <a:blip r:embed="rId3"/>
          <a:stretch>
            <a:fillRect/>
          </a:stretch>
        </p:blipFill>
        <p:spPr>
          <a:xfrm>
            <a:off x="775036" y="2098502"/>
            <a:ext cx="3345404" cy="2178715"/>
          </a:xfrm>
          <a:prstGeom prst="rect">
            <a:avLst/>
          </a:prstGeom>
        </p:spPr>
      </p:pic>
      <p:pic>
        <p:nvPicPr>
          <p:cNvPr id="8" name="Picture 7">
            <a:extLst>
              <a:ext uri="{FF2B5EF4-FFF2-40B4-BE49-F238E27FC236}">
                <a16:creationId xmlns:a16="http://schemas.microsoft.com/office/drawing/2014/main" id="{703883E8-CE93-131D-9A52-8036EC3CAAA8}"/>
              </a:ext>
            </a:extLst>
          </p:cNvPr>
          <p:cNvPicPr>
            <a:picLocks noChangeAspect="1"/>
          </p:cNvPicPr>
          <p:nvPr/>
        </p:nvPicPr>
        <p:blipFill>
          <a:blip r:embed="rId4"/>
          <a:stretch>
            <a:fillRect/>
          </a:stretch>
        </p:blipFill>
        <p:spPr>
          <a:xfrm>
            <a:off x="775037" y="4496879"/>
            <a:ext cx="3345404" cy="2204388"/>
          </a:xfrm>
          <a:prstGeom prst="rect">
            <a:avLst/>
          </a:prstGeom>
        </p:spPr>
      </p:pic>
    </p:spTree>
    <p:extLst>
      <p:ext uri="{BB962C8B-B14F-4D97-AF65-F5344CB8AC3E}">
        <p14:creationId xmlns:p14="http://schemas.microsoft.com/office/powerpoint/2010/main" val="3785084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44A70-84C1-F290-084A-A878673962B6}"/>
              </a:ext>
            </a:extLst>
          </p:cNvPr>
          <p:cNvSpPr>
            <a:spLocks noGrp="1"/>
          </p:cNvSpPr>
          <p:nvPr>
            <p:ph type="title" idx="4294967295"/>
          </p:nvPr>
        </p:nvSpPr>
        <p:spPr>
          <a:xfrm>
            <a:off x="609600" y="1202465"/>
            <a:ext cx="10972800" cy="495200"/>
          </a:xfrm>
        </p:spPr>
        <p:txBody>
          <a:bodyPr>
            <a:normAutofit fontScale="90000"/>
          </a:bodyPr>
          <a:lstStyle/>
          <a:p>
            <a:pPr algn="ctr"/>
            <a:r>
              <a:rPr lang="en-US" dirty="0">
                <a:solidFill>
                  <a:schemeClr val="accent1">
                    <a:lumMod val="50000"/>
                  </a:schemeClr>
                </a:solidFill>
                <a:latin typeface="Arial" panose="020B0604020202020204" pitchFamily="34" charset="0"/>
                <a:cs typeface="Arial" panose="020B0604020202020204" pitchFamily="34" charset="0"/>
              </a:rPr>
              <a:t>Quy trình sản xuất gạch bê tông</a:t>
            </a:r>
          </a:p>
        </p:txBody>
      </p:sp>
      <p:sp>
        <p:nvSpPr>
          <p:cNvPr id="3" name="Text Placeholder 2">
            <a:extLst>
              <a:ext uri="{FF2B5EF4-FFF2-40B4-BE49-F238E27FC236}">
                <a16:creationId xmlns:a16="http://schemas.microsoft.com/office/drawing/2014/main" id="{C7BB6CBA-88B4-031B-FA52-7AFEA8B9B1CD}"/>
              </a:ext>
            </a:extLst>
          </p:cNvPr>
          <p:cNvSpPr>
            <a:spLocks noGrp="1"/>
          </p:cNvSpPr>
          <p:nvPr>
            <p:ph type="body" idx="4294967295"/>
          </p:nvPr>
        </p:nvSpPr>
        <p:spPr>
          <a:xfrm>
            <a:off x="609600" y="1829303"/>
            <a:ext cx="10972800" cy="4473396"/>
          </a:xfrm>
        </p:spPr>
        <p:txBody>
          <a:bodyPr>
            <a:normAutofit/>
          </a:bodyPr>
          <a:lstStyle/>
          <a:p>
            <a:r>
              <a:rPr lang="vi-VN" dirty="0">
                <a:latin typeface="Arial" panose="020B0604020202020204" pitchFamily="34" charset="0"/>
                <a:cs typeface="Arial" panose="020B0604020202020204" pitchFamily="34" charset="0"/>
              </a:rPr>
              <a:t>Gạch bê tông hay xi măng cốt liệu là loại gạch được sản xuất từ nguyên liệu bao gồm xi măng, cát, mạt hoặc sỏi nhỏ, nước và các chất phụ gia cho gạch bê tông và xi măng, cát, đá ve, tro xỉ, hoặc chất thải công nghiệp (xỉ than, mạt đá) cho gạch xi măng cốt liệu.
Quy trình sản xuất khá đơn giản, bao gồm trộn các nguyên liệu thô với lượng vừa phải, ép chúng vào khuôn tạo hình để sản xuất các sản phẩm gạch, và đóng rắn trên một cánh đồng rộng lớn trong một khoảng thời gian thích hợp để xi măng và cốt liệu được liên kết và đông cứng.
Một điểm quan trọng trong hệ thống sản xuất là khả năng định lượng chính xác nguyên liệu thô và khả năng trộn đều để đảm bảo chất kết dính (xi măng) đồng đều trong toàn bộ khối và liên kết với tất cả các thành phần cốt liệu khác. Việc bố trí các silo chứa nguyên liệu, cân và máy trộn đóng vai trò quan trọng trong quá trình sản xuất
Máy ép tạo hình cũng đóng một vai trò quan trọng trong việc thu được các sản phẩm đảm bảo chất lượng. Máy ép tĩnh kiểu thủy lực cho gạch có độ mịn cao, lực ép lớn nhưng công suất không đảm bảo trong khi máy ép rung cho công suất cao hơn nhưng lực ép sẽ thấp hơn. 
Công tác bảo trì đòi hỏi diện tích nhà xưởng phải có diện tích đất lớn do bảo trì lâu dài</a:t>
            </a:r>
            <a:r>
              <a:rPr lang="en-US" dirty="0">
                <a:latin typeface="Arial" panose="020B0604020202020204" pitchFamily="34" charset="0"/>
                <a:cs typeface="Arial" panose="020B0604020202020204" pitchFamily="34" charset="0"/>
              </a:rPr>
              <a:t>.</a:t>
            </a:r>
            <a:endParaRPr lang="vi-VN"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53275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5F18E-E882-0187-F691-E1422655CC2B}"/>
              </a:ext>
            </a:extLst>
          </p:cNvPr>
          <p:cNvSpPr>
            <a:spLocks noGrp="1"/>
          </p:cNvSpPr>
          <p:nvPr>
            <p:ph type="title" idx="4294967295"/>
          </p:nvPr>
        </p:nvSpPr>
        <p:spPr>
          <a:xfrm>
            <a:off x="629055" y="1122565"/>
            <a:ext cx="10972800" cy="495200"/>
          </a:xfrm>
        </p:spPr>
        <p:txBody>
          <a:bodyPr>
            <a:normAutofit fontScale="90000"/>
          </a:bodyPr>
          <a:lstStyle/>
          <a:p>
            <a:pPr algn="ctr"/>
            <a:r>
              <a:rPr lang="vi-VN" dirty="0">
                <a:solidFill>
                  <a:schemeClr val="accent1">
                    <a:lumMod val="50000"/>
                  </a:schemeClr>
                </a:solidFill>
                <a:latin typeface="+mn-lt"/>
                <a:cs typeface="Arial" panose="020B0604020202020204" pitchFamily="34" charset="0"/>
              </a:rPr>
              <a:t>Quy trình sản xuất AAC</a:t>
            </a:r>
            <a:endParaRPr lang="en-US" dirty="0">
              <a:solidFill>
                <a:schemeClr val="accent1">
                  <a:lumMod val="50000"/>
                </a:schemeClr>
              </a:solidFill>
              <a:latin typeface="+mn-lt"/>
              <a:cs typeface="Arial" panose="020B0604020202020204" pitchFamily="34" charset="0"/>
            </a:endParaRPr>
          </a:p>
        </p:txBody>
      </p:sp>
      <p:pic>
        <p:nvPicPr>
          <p:cNvPr id="4" name="Google Shape;143;p20">
            <a:extLst>
              <a:ext uri="{FF2B5EF4-FFF2-40B4-BE49-F238E27FC236}">
                <a16:creationId xmlns:a16="http://schemas.microsoft.com/office/drawing/2014/main" id="{E441BA1E-1B9D-CECA-2801-48A0ABF01183}"/>
              </a:ext>
            </a:extLst>
          </p:cNvPr>
          <p:cNvPicPr preferRelativeResize="0"/>
          <p:nvPr/>
        </p:nvPicPr>
        <p:blipFill>
          <a:blip r:embed="rId2">
            <a:alphaModFix/>
          </a:blip>
          <a:stretch>
            <a:fillRect/>
          </a:stretch>
        </p:blipFill>
        <p:spPr>
          <a:xfrm>
            <a:off x="1478672" y="1918601"/>
            <a:ext cx="3283473" cy="4806203"/>
          </a:xfrm>
          <a:prstGeom prst="rect">
            <a:avLst/>
          </a:prstGeom>
          <a:noFill/>
          <a:ln>
            <a:noFill/>
          </a:ln>
        </p:spPr>
      </p:pic>
      <p:pic>
        <p:nvPicPr>
          <p:cNvPr id="5" name="Google Shape;148;p21">
            <a:extLst>
              <a:ext uri="{FF2B5EF4-FFF2-40B4-BE49-F238E27FC236}">
                <a16:creationId xmlns:a16="http://schemas.microsoft.com/office/drawing/2014/main" id="{C64F67D9-818B-07BD-C0B3-97FF21F7E8B0}"/>
              </a:ext>
            </a:extLst>
          </p:cNvPr>
          <p:cNvPicPr preferRelativeResize="0"/>
          <p:nvPr/>
        </p:nvPicPr>
        <p:blipFill>
          <a:blip r:embed="rId3">
            <a:alphaModFix/>
          </a:blip>
          <a:stretch>
            <a:fillRect/>
          </a:stretch>
        </p:blipFill>
        <p:spPr>
          <a:xfrm>
            <a:off x="5502113" y="3162775"/>
            <a:ext cx="5762625" cy="2647951"/>
          </a:xfrm>
          <a:prstGeom prst="rect">
            <a:avLst/>
          </a:prstGeom>
          <a:noFill/>
          <a:ln>
            <a:noFill/>
          </a:ln>
        </p:spPr>
      </p:pic>
      <p:sp>
        <p:nvSpPr>
          <p:cNvPr id="6" name="Google Shape;149;p21">
            <a:extLst>
              <a:ext uri="{FF2B5EF4-FFF2-40B4-BE49-F238E27FC236}">
                <a16:creationId xmlns:a16="http://schemas.microsoft.com/office/drawing/2014/main" id="{EE0DB7EE-6C0D-6224-35F7-6D224380B694}"/>
              </a:ext>
            </a:extLst>
          </p:cNvPr>
          <p:cNvSpPr txBox="1"/>
          <p:nvPr/>
        </p:nvSpPr>
        <p:spPr>
          <a:xfrm>
            <a:off x="5646014" y="2422603"/>
            <a:ext cx="5762700" cy="740172"/>
          </a:xfrm>
          <a:prstGeom prst="rect">
            <a:avLst/>
          </a:prstGeom>
          <a:noFill/>
          <a:ln>
            <a:noFill/>
          </a:ln>
        </p:spPr>
        <p:txBody>
          <a:bodyPr spcFirstLastPara="1" wrap="square" lIns="91425" tIns="91425" rIns="91425" bIns="91425" anchor="t" anchorCtr="0">
            <a:spAutoFit/>
          </a:bodyPr>
          <a:lstStyle/>
          <a:p>
            <a:pPr algn="ctr">
              <a:lnSpc>
                <a:spcPct val="115000"/>
              </a:lnSpc>
              <a:spcBef>
                <a:spcPts val="1200"/>
              </a:spcBef>
              <a:spcAft>
                <a:spcPts val="1200"/>
              </a:spcAft>
            </a:pPr>
            <a:r>
              <a:rPr lang="en-US" sz="1400" b="1" dirty="0">
                <a:latin typeface="Arial" panose="020B0604020202020204" pitchFamily="34" charset="0"/>
                <a:ea typeface="Old Standard TT"/>
                <a:cs typeface="Arial" panose="020B0604020202020204" pitchFamily="34" charset="0"/>
                <a:sym typeface="Old Standard TT"/>
              </a:rPr>
              <a:t>Quy trình buồng sản xuất bê tông nhẹ AAC</a:t>
            </a:r>
            <a:endParaRPr sz="1400" b="1" dirty="0">
              <a:latin typeface="Arial" panose="020B0604020202020204" pitchFamily="34" charset="0"/>
              <a:ea typeface="Old Standard TT"/>
              <a:cs typeface="Arial" panose="020B0604020202020204" pitchFamily="34" charset="0"/>
              <a:sym typeface="Old Standard TT"/>
            </a:endParaRPr>
          </a:p>
        </p:txBody>
      </p:sp>
    </p:spTree>
    <p:extLst>
      <p:ext uri="{BB962C8B-B14F-4D97-AF65-F5344CB8AC3E}">
        <p14:creationId xmlns:p14="http://schemas.microsoft.com/office/powerpoint/2010/main" val="23320680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99C64-A105-A625-C2C2-E53E6346CA0E}"/>
              </a:ext>
            </a:extLst>
          </p:cNvPr>
          <p:cNvSpPr>
            <a:spLocks noGrp="1"/>
          </p:cNvSpPr>
          <p:nvPr>
            <p:ph type="title" idx="4294967295"/>
          </p:nvPr>
        </p:nvSpPr>
        <p:spPr>
          <a:xfrm>
            <a:off x="560962" y="1182615"/>
            <a:ext cx="10972800" cy="495200"/>
          </a:xfrm>
        </p:spPr>
        <p:txBody>
          <a:bodyPr>
            <a:normAutofit fontScale="90000"/>
          </a:bodyPr>
          <a:lstStyle/>
          <a:p>
            <a:pPr algn="ctr"/>
            <a:r>
              <a:rPr lang="vi-VN" dirty="0">
                <a:solidFill>
                  <a:schemeClr val="accent1">
                    <a:lumMod val="50000"/>
                  </a:schemeClr>
                </a:solidFill>
                <a:latin typeface="+mn-lt"/>
                <a:cs typeface="Arial" panose="020B0604020202020204" pitchFamily="34" charset="0"/>
              </a:rPr>
              <a:t>Quy trình sản xuất AAC</a:t>
            </a:r>
            <a:endParaRPr lang="en-US" dirty="0">
              <a:solidFill>
                <a:schemeClr val="accent1">
                  <a:lumMod val="50000"/>
                </a:schemeClr>
              </a:solidFill>
              <a:latin typeface="+mn-lt"/>
              <a:cs typeface="Arial" panose="020B0604020202020204" pitchFamily="34" charset="0"/>
            </a:endParaRPr>
          </a:p>
        </p:txBody>
      </p:sp>
      <p:pic>
        <p:nvPicPr>
          <p:cNvPr id="5" name="Picture 4">
            <a:extLst>
              <a:ext uri="{FF2B5EF4-FFF2-40B4-BE49-F238E27FC236}">
                <a16:creationId xmlns:a16="http://schemas.microsoft.com/office/drawing/2014/main" id="{D148A732-D1AD-D20B-8363-AA78E0A9B769}"/>
              </a:ext>
            </a:extLst>
          </p:cNvPr>
          <p:cNvPicPr>
            <a:picLocks noChangeAspect="1"/>
          </p:cNvPicPr>
          <p:nvPr/>
        </p:nvPicPr>
        <p:blipFill>
          <a:blip r:embed="rId2"/>
          <a:stretch>
            <a:fillRect/>
          </a:stretch>
        </p:blipFill>
        <p:spPr>
          <a:xfrm>
            <a:off x="448073" y="1873473"/>
            <a:ext cx="5534438" cy="4276611"/>
          </a:xfrm>
          <a:prstGeom prst="rect">
            <a:avLst/>
          </a:prstGeom>
        </p:spPr>
      </p:pic>
      <p:pic>
        <p:nvPicPr>
          <p:cNvPr id="7" name="Picture 6">
            <a:extLst>
              <a:ext uri="{FF2B5EF4-FFF2-40B4-BE49-F238E27FC236}">
                <a16:creationId xmlns:a16="http://schemas.microsoft.com/office/drawing/2014/main" id="{F89C3B35-06DF-C027-8006-7FBC9655AE4D}"/>
              </a:ext>
            </a:extLst>
          </p:cNvPr>
          <p:cNvPicPr>
            <a:picLocks noChangeAspect="1"/>
          </p:cNvPicPr>
          <p:nvPr/>
        </p:nvPicPr>
        <p:blipFill>
          <a:blip r:embed="rId3"/>
          <a:stretch>
            <a:fillRect/>
          </a:stretch>
        </p:blipFill>
        <p:spPr>
          <a:xfrm>
            <a:off x="6684238" y="2075230"/>
            <a:ext cx="4849524" cy="3600155"/>
          </a:xfrm>
          <a:prstGeom prst="rect">
            <a:avLst/>
          </a:prstGeom>
        </p:spPr>
      </p:pic>
    </p:spTree>
    <p:extLst>
      <p:ext uri="{BB962C8B-B14F-4D97-AF65-F5344CB8AC3E}">
        <p14:creationId xmlns:p14="http://schemas.microsoft.com/office/powerpoint/2010/main" val="29380031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E2555-280C-FEF9-5359-CA63D82262FB}"/>
              </a:ext>
            </a:extLst>
          </p:cNvPr>
          <p:cNvSpPr>
            <a:spLocks noGrp="1"/>
          </p:cNvSpPr>
          <p:nvPr>
            <p:ph type="title" idx="4294967295"/>
          </p:nvPr>
        </p:nvSpPr>
        <p:spPr>
          <a:xfrm>
            <a:off x="609600" y="1326845"/>
            <a:ext cx="10972800" cy="495200"/>
          </a:xfrm>
        </p:spPr>
        <p:txBody>
          <a:bodyPr>
            <a:normAutofit fontScale="90000"/>
          </a:bodyPr>
          <a:lstStyle/>
          <a:p>
            <a:pPr algn="ctr"/>
            <a:r>
              <a:rPr lang="vi-VN" dirty="0">
                <a:solidFill>
                  <a:schemeClr val="accent1">
                    <a:lumMod val="50000"/>
                  </a:schemeClr>
                </a:solidFill>
                <a:latin typeface="+mn-lt"/>
                <a:cs typeface="Arial" panose="020B0604020202020204" pitchFamily="34" charset="0"/>
              </a:rPr>
              <a:t>Quy trình sản xuất AAC</a:t>
            </a:r>
            <a:endParaRPr lang="en-US" dirty="0">
              <a:solidFill>
                <a:schemeClr val="accent1">
                  <a:lumMod val="50000"/>
                </a:schemeClr>
              </a:solidFill>
              <a:latin typeface="+mn-lt"/>
              <a:cs typeface="Arial" panose="020B0604020202020204" pitchFamily="34" charset="0"/>
            </a:endParaRPr>
          </a:p>
        </p:txBody>
      </p:sp>
      <p:sp>
        <p:nvSpPr>
          <p:cNvPr id="5" name="Text Placeholder 4">
            <a:extLst>
              <a:ext uri="{FF2B5EF4-FFF2-40B4-BE49-F238E27FC236}">
                <a16:creationId xmlns:a16="http://schemas.microsoft.com/office/drawing/2014/main" id="{B945663C-8FAD-D5FC-4D7F-9B2842353980}"/>
              </a:ext>
            </a:extLst>
          </p:cNvPr>
          <p:cNvSpPr>
            <a:spLocks noGrp="1"/>
          </p:cNvSpPr>
          <p:nvPr>
            <p:ph type="body" idx="4294967295"/>
          </p:nvPr>
        </p:nvSpPr>
        <p:spPr>
          <a:xfrm>
            <a:off x="609600" y="2101528"/>
            <a:ext cx="10972800" cy="4467885"/>
          </a:xfrm>
        </p:spPr>
        <p:txBody>
          <a:bodyPr>
            <a:noAutofit/>
          </a:bodyPr>
          <a:lstStyle/>
          <a:p>
            <a:pPr marL="380990" indent="-380990" eaLnBrk="0" fontAlgn="base" hangingPunct="0">
              <a:lnSpc>
                <a:spcPct val="120000"/>
              </a:lnSpc>
              <a:spcBef>
                <a:spcPct val="0"/>
              </a:spcBef>
              <a:spcAft>
                <a:spcPct val="0"/>
              </a:spcAft>
              <a:buClrTx/>
              <a:buSzTx/>
            </a:pPr>
            <a:r>
              <a:rPr lang="vi-VN" altLang="en-US" sz="1867" b="1" dirty="0">
                <a:solidFill>
                  <a:schemeClr val="tx1"/>
                </a:solidFill>
                <a:latin typeface="Arial" panose="020B0604020202020204" pitchFamily="34" charset="0"/>
                <a:cs typeface="Arial" panose="020B0604020202020204" pitchFamily="34" charset="0"/>
              </a:rPr>
              <a:t>Vật liệu. </a:t>
            </a:r>
            <a:r>
              <a:rPr lang="vi-VN" altLang="en-US" sz="1867" dirty="0">
                <a:solidFill>
                  <a:schemeClr val="tx1"/>
                </a:solidFill>
                <a:latin typeface="Arial" panose="020B0604020202020204" pitchFamily="34" charset="0"/>
                <a:cs typeface="Arial" panose="020B0604020202020204" pitchFamily="34" charset="0"/>
              </a:rPr>
              <a:t>Xi măng (hoặc vôi), Thạch cao, Cát mịn (hoặc tro bay, xỉ lò), Chất sục khí: Bột nhôm (Al) hoặc hợp chất nhôm, Nước và phụ gia (tăng cường độ bền, độ dẻo). Nguyên liệu thô được cân và định lượng chính xác để đảm bảo chất lượng</a:t>
            </a:r>
            <a:r>
              <a:rPr lang="vi-VN" altLang="en-US" sz="1867" b="1" dirty="0">
                <a:solidFill>
                  <a:schemeClr val="tx1"/>
                </a:solidFill>
                <a:latin typeface="Arial" panose="020B0604020202020204" pitchFamily="34" charset="0"/>
                <a:cs typeface="Arial" panose="020B0604020202020204" pitchFamily="34" charset="0"/>
              </a:rPr>
              <a:t>.
Trộn hỗn hợp. </a:t>
            </a:r>
            <a:r>
              <a:rPr lang="vi-VN" altLang="en-US" sz="1867" dirty="0">
                <a:solidFill>
                  <a:schemeClr val="tx1"/>
                </a:solidFill>
                <a:latin typeface="Arial" panose="020B0604020202020204" pitchFamily="34" charset="0"/>
                <a:cs typeface="Arial" panose="020B0604020202020204" pitchFamily="34" charset="0"/>
              </a:rPr>
              <a:t>Các nguyên liệu khô (xi măng, cát, thạch cao) được trộn đều trong máy trộn, Thêm nước để tạo thành hỗn hợp lỏng (bùn); Bột nhôm được thêm vào cuối cùng. Phản ứng giữa bột nhôm và vôi (hoặc xi măng) trong môi trường kiềm tạo ra khí hydro. Khí hydro tạo ra các bọt khí nhỏ, làm cho hỗn hợp nở ra, tăng thể tích và tạo thành sản phẩm xốp. Khí hydro tạo ra các bọt khí nhỏ, làm cho hỗn hợp nở ra, tăng thể tích</a:t>
            </a:r>
            <a:r>
              <a:rPr lang="vi-VN" altLang="en-US" sz="1867" b="1" dirty="0">
                <a:solidFill>
                  <a:schemeClr val="tx1"/>
                </a:solidFill>
                <a:latin typeface="Arial" panose="020B0604020202020204" pitchFamily="34" charset="0"/>
                <a:cs typeface="Arial" panose="020B0604020202020204" pitchFamily="34" charset="0"/>
              </a:rPr>
              <a:t>. 
Đúc khuôn. </a:t>
            </a:r>
            <a:r>
              <a:rPr lang="vi-VN" altLang="en-US" sz="1867" dirty="0">
                <a:solidFill>
                  <a:schemeClr val="tx1"/>
                </a:solidFill>
                <a:latin typeface="Arial" panose="020B0604020202020204" pitchFamily="34" charset="0"/>
                <a:cs typeface="Arial" panose="020B0604020202020204" pitchFamily="34" charset="0"/>
              </a:rPr>
              <a:t>Hỗn hợp sau khi nở được đổ vào khuôn lớn. Quá trình ủ diễn ra trong 30-60 phút, tạo ra cấu trúc bong bóng đều. Hỗn hợp bắt đầu đông đặc một chút, đạt trạng thái "bán rắn"</a:t>
            </a:r>
            <a:r>
              <a:rPr lang="en-US" altLang="en-US" sz="1867" dirty="0">
                <a:solidFill>
                  <a:schemeClr val="tx1"/>
                </a:solidFill>
                <a:latin typeface="Arial" panose="020B0604020202020204" pitchFamily="34" charset="0"/>
                <a:cs typeface="Arial" panose="020B0604020202020204" pitchFamily="34" charset="0"/>
              </a:rPr>
              <a:t>.</a:t>
            </a:r>
            <a:endParaRPr lang="en-US" sz="1867"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0478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B23D6-E09E-23E9-537D-9A4EACA830CE}"/>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FFE17C93-DC39-F0B6-F337-8C047D70A77B}"/>
              </a:ext>
            </a:extLst>
          </p:cNvPr>
          <p:cNvSpPr>
            <a:spLocks noGrp="1"/>
          </p:cNvSpPr>
          <p:nvPr>
            <p:ph idx="4294967295"/>
          </p:nvPr>
        </p:nvSpPr>
        <p:spPr>
          <a:xfrm>
            <a:off x="2117657" y="1154082"/>
            <a:ext cx="7956685" cy="528804"/>
          </a:xfrm>
        </p:spPr>
        <p:txBody>
          <a:bodyPr>
            <a:normAutofit fontScale="92500" lnSpcReduction="20000"/>
          </a:bodyPr>
          <a:lstStyle/>
          <a:p>
            <a:pPr marL="223514" indent="0" algn="ctr">
              <a:lnSpc>
                <a:spcPct val="150000"/>
              </a:lnSpc>
              <a:buClr>
                <a:schemeClr val="accent1">
                  <a:lumMod val="50000"/>
                </a:schemeClr>
              </a:buClr>
              <a:buSzPct val="120000"/>
              <a:buNone/>
            </a:pPr>
            <a:r>
              <a:rPr lang="en-US" sz="1800" b="1" dirty="0">
                <a:solidFill>
                  <a:schemeClr val="accent1">
                    <a:lumMod val="50000"/>
                  </a:schemeClr>
                </a:solidFill>
                <a:latin typeface="Arial" panose="020B0604020202020204" pitchFamily="34" charset="0"/>
                <a:cs typeface="Arial" panose="020B0604020202020204" pitchFamily="34" charset="0"/>
              </a:rPr>
              <a:t>I. THÔNG TIN VỀ ĐẶC ĐIỂM DÂY CHUYỀN CÔNG NGHỆ TIÊU BIỂU</a:t>
            </a:r>
          </a:p>
        </p:txBody>
      </p:sp>
      <p:pic>
        <p:nvPicPr>
          <p:cNvPr id="1026" name="Picture 2" descr="New large-capacity and high-tech brick plant starts production in Kurdistan  - Brick and Tile Industry International">
            <a:extLst>
              <a:ext uri="{FF2B5EF4-FFF2-40B4-BE49-F238E27FC236}">
                <a16:creationId xmlns:a16="http://schemas.microsoft.com/office/drawing/2014/main" id="{5C4E7355-67B9-ECB7-A64C-EB638E519A0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8456" y="1889154"/>
            <a:ext cx="2957712" cy="1974245"/>
          </a:xfrm>
          <a:prstGeom prst="rect">
            <a:avLst/>
          </a:prstGeom>
          <a:noFill/>
          <a:extLst>
            <a:ext uri="{909E8E84-426E-40DD-AFC4-6F175D3DCCD1}">
              <a14:hiddenFill xmlns:a14="http://schemas.microsoft.com/office/drawing/2010/main">
                <a:solidFill>
                  <a:srgbClr val="FFFFFF"/>
                </a:solidFill>
              </a14:hiddenFill>
            </a:ext>
          </a:extLst>
        </p:spPr>
      </p:pic>
      <p:pic>
        <p:nvPicPr>
          <p:cNvPr id="2" name="Hình ảnh 6">
            <a:extLst>
              <a:ext uri="{FF2B5EF4-FFF2-40B4-BE49-F238E27FC236}">
                <a16:creationId xmlns:a16="http://schemas.microsoft.com/office/drawing/2014/main" id="{78150E36-4772-8D8C-ACDF-521B720751CD}"/>
              </a:ext>
            </a:extLst>
          </p:cNvPr>
          <p:cNvPicPr>
            <a:picLocks noChangeAspect="1"/>
          </p:cNvPicPr>
          <p:nvPr/>
        </p:nvPicPr>
        <p:blipFill>
          <a:blip r:embed="rId3"/>
          <a:stretch>
            <a:fillRect/>
          </a:stretch>
        </p:blipFill>
        <p:spPr>
          <a:xfrm>
            <a:off x="1036960" y="3952936"/>
            <a:ext cx="2161394" cy="2429847"/>
          </a:xfrm>
          <a:prstGeom prst="rect">
            <a:avLst/>
          </a:prstGeom>
        </p:spPr>
      </p:pic>
      <p:sp>
        <p:nvSpPr>
          <p:cNvPr id="5" name="Content Placeholder 2">
            <a:extLst>
              <a:ext uri="{FF2B5EF4-FFF2-40B4-BE49-F238E27FC236}">
                <a16:creationId xmlns:a16="http://schemas.microsoft.com/office/drawing/2014/main" id="{916BDE56-73B5-9273-333D-C2ACAF3C5780}"/>
              </a:ext>
            </a:extLst>
          </p:cNvPr>
          <p:cNvSpPr txBox="1">
            <a:spLocks/>
          </p:cNvSpPr>
          <p:nvPr/>
        </p:nvSpPr>
        <p:spPr>
          <a:xfrm>
            <a:off x="3592728" y="1832450"/>
            <a:ext cx="8245236" cy="5412457"/>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380990" indent="-380990" algn="just">
              <a:spcAft>
                <a:spcPts val="800"/>
              </a:spcAft>
              <a:buFont typeface="Arial" panose="020B0604020202020204" pitchFamily="34" charset="0"/>
              <a:buChar char="•"/>
            </a:pPr>
            <a:r>
              <a:rPr lang="vi-VN" sz="1600" dirty="0">
                <a:latin typeface="+mn-lt"/>
                <a:ea typeface="MS Mincho" panose="02020609040205080304" pitchFamily="49" charset="-128"/>
                <a:cs typeface="Times New Roman" panose="02020603050405020304" pitchFamily="18" charset="0"/>
              </a:rPr>
              <a:t>Ngành gạch gốm sứ là một trong những ngành vật liệu xây dựng truyền thống tại Việt Nam. Đóng góp rất lớn cho xây dựng dân dụng và công nghiệp.
Có rất nhiều cơ sở gạch và gốm sứ ở Việt Nam và hầu hết là các doanh nghiệp vừa và nhỏ.
Các doanh nghiệp lớn: Viglacera, Đồng Tâm, Prime Group, TTC, Mikado...
Tùy thuộc vào loại sản phẩm, ngành gạch gốm sứ có thể được chia thành các loại sau</a:t>
            </a:r>
            <a:r>
              <a:rPr lang="en-US" sz="1600" dirty="0">
                <a:latin typeface="+mn-lt"/>
                <a:ea typeface="MS Mincho" panose="02020609040205080304" pitchFamily="49" charset="-128"/>
                <a:cs typeface="Times New Roman" panose="02020603050405020304" pitchFamily="18" charset="0"/>
              </a:rPr>
              <a:t>:</a:t>
            </a:r>
          </a:p>
          <a:p>
            <a:pPr marL="615935" indent="-306910">
              <a:spcAft>
                <a:spcPts val="800"/>
              </a:spcAft>
              <a:buFont typeface="Wingdings" panose="05000000000000000000" pitchFamily="2" charset="2"/>
              <a:buChar char="Ø"/>
            </a:pPr>
            <a:r>
              <a:rPr lang="vi-VN" sz="1600" dirty="0">
                <a:latin typeface="+mn-lt"/>
                <a:ea typeface="MS Mincho" panose="02020609040205080304" pitchFamily="49" charset="-128"/>
                <a:cs typeface="Times New Roman" panose="02020603050405020304" pitchFamily="18" charset="0"/>
              </a:rPr>
              <a:t>Doanh nghiệp sản xuất gốm sứ dân gian, mỹ nghệ
Doanh nghiệp sản xuất gốm sứ xây dựng
Doanh nghiệp sản xuất gốm sứ công nghiệp
Doanh nghiệp sản xuất gạch nung phục vụ xây dựng
Doanh nghiệp sản xuất khối bê tông phục vụ xây dựng
Doanh nghiệp sản xuất bê tông nồi hấp khí (AAC)</a:t>
            </a:r>
            <a:endParaRPr lang="en-US" sz="1600" dirty="0">
              <a:latin typeface="+mn-lt"/>
            </a:endParaRPr>
          </a:p>
        </p:txBody>
      </p:sp>
    </p:spTree>
    <p:extLst>
      <p:ext uri="{BB962C8B-B14F-4D97-AF65-F5344CB8AC3E}">
        <p14:creationId xmlns:p14="http://schemas.microsoft.com/office/powerpoint/2010/main" val="2570211048"/>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471E0-36C4-1747-16ED-74F60CBF97A4}"/>
              </a:ext>
            </a:extLst>
          </p:cNvPr>
          <p:cNvSpPr>
            <a:spLocks noGrp="1"/>
          </p:cNvSpPr>
          <p:nvPr>
            <p:ph type="title" idx="4294967295"/>
          </p:nvPr>
        </p:nvSpPr>
        <p:spPr>
          <a:xfrm>
            <a:off x="609600" y="1210114"/>
            <a:ext cx="10972800" cy="495200"/>
          </a:xfrm>
        </p:spPr>
        <p:txBody>
          <a:bodyPr>
            <a:normAutofit fontScale="90000"/>
          </a:bodyPr>
          <a:lstStyle/>
          <a:p>
            <a:pPr algn="ctr"/>
            <a:r>
              <a:rPr lang="vi-VN" dirty="0">
                <a:solidFill>
                  <a:schemeClr val="accent1">
                    <a:lumMod val="50000"/>
                  </a:schemeClr>
                </a:solidFill>
                <a:latin typeface="+mn-lt"/>
                <a:cs typeface="Arial" panose="020B0604020202020204" pitchFamily="34" charset="0"/>
              </a:rPr>
              <a:t>Quy trình sản xuất AAC</a:t>
            </a:r>
            <a:endParaRPr lang="en-US" dirty="0">
              <a:solidFill>
                <a:schemeClr val="accent1">
                  <a:lumMod val="50000"/>
                </a:schemeClr>
              </a:solidFill>
              <a:latin typeface="+mn-lt"/>
              <a:cs typeface="Arial" panose="020B0604020202020204" pitchFamily="34" charset="0"/>
            </a:endParaRPr>
          </a:p>
        </p:txBody>
      </p:sp>
      <p:sp>
        <p:nvSpPr>
          <p:cNvPr id="3" name="Text Placeholder 2">
            <a:extLst>
              <a:ext uri="{FF2B5EF4-FFF2-40B4-BE49-F238E27FC236}">
                <a16:creationId xmlns:a16="http://schemas.microsoft.com/office/drawing/2014/main" id="{C26191ED-34DF-1608-15D3-FEDF51D796A7}"/>
              </a:ext>
            </a:extLst>
          </p:cNvPr>
          <p:cNvSpPr>
            <a:spLocks noGrp="1"/>
          </p:cNvSpPr>
          <p:nvPr>
            <p:ph type="body" idx="4294967295"/>
          </p:nvPr>
        </p:nvSpPr>
        <p:spPr>
          <a:xfrm>
            <a:off x="609600" y="2071081"/>
            <a:ext cx="10972800" cy="4038800"/>
          </a:xfrm>
        </p:spPr>
        <p:txBody>
          <a:bodyPr>
            <a:noAutofit/>
          </a:bodyPr>
          <a:lstStyle/>
          <a:p>
            <a:pPr marL="380990" indent="-380990" eaLnBrk="0" fontAlgn="base" hangingPunct="0">
              <a:lnSpc>
                <a:spcPct val="120000"/>
              </a:lnSpc>
              <a:spcBef>
                <a:spcPct val="0"/>
              </a:spcBef>
              <a:spcAft>
                <a:spcPct val="0"/>
              </a:spcAft>
              <a:buClrTx/>
              <a:buSzTx/>
            </a:pPr>
            <a:r>
              <a:rPr lang="vi-VN" sz="2133" b="1" dirty="0">
                <a:latin typeface="Arial" panose="020B0604020202020204" pitchFamily="34" charset="0"/>
                <a:cs typeface="Arial" panose="020B0604020202020204" pitchFamily="34" charset="0"/>
              </a:rPr>
              <a:t>Cắt định hình.  </a:t>
            </a:r>
            <a:r>
              <a:rPr lang="vi-VN" sz="2133" dirty="0">
                <a:latin typeface="Arial" panose="020B0604020202020204" pitchFamily="34" charset="0"/>
                <a:cs typeface="Arial" panose="020B0604020202020204" pitchFamily="34" charset="0"/>
              </a:rPr>
              <a:t>Sau khi đông đặc sơ bộ (thường là 2-4 giờ), khối bê tông được lấy ra khỏi khuôn, Sử dụng dây thép hoặc máy cắt chuyên dụng để cắt thành gạch hoặc tấm có kích thước tiêu chuẩn. Quá trình cắt đảm bảo độ chính xác cao, bề mặt phẳng</a:t>
            </a:r>
            <a:r>
              <a:rPr lang="vi-VN" sz="2133" b="1" dirty="0">
                <a:latin typeface="Arial" panose="020B0604020202020204" pitchFamily="34" charset="0"/>
                <a:cs typeface="Arial" panose="020B0604020202020204" pitchFamily="34" charset="0"/>
              </a:rPr>
              <a:t>.
Hấp tiệt trùng. </a:t>
            </a:r>
            <a:r>
              <a:rPr lang="vi-VN" sz="2133" dirty="0">
                <a:latin typeface="Arial" panose="020B0604020202020204" pitchFamily="34" charset="0"/>
                <a:cs typeface="Arial" panose="020B0604020202020204" pitchFamily="34" charset="0"/>
              </a:rPr>
              <a:t>Các viên gạch được đưa vào nồi hấp.  Ở trong môi trường hơi nước bão hòa ở áp suất cao (8-12 bar) và 180-200 ° C trong 8-12 giờ.  Quá trình này tăng cường liên kết hóa học, cải thiện độ bền và độ ổn định của gạch. Cấu trúc bọt khí được cố định, tạo ra một sản phẩm nhẹ và bền</a:t>
            </a:r>
            <a:r>
              <a:rPr lang="vi-VN" sz="2133" b="1" dirty="0">
                <a:latin typeface="Arial" panose="020B0604020202020204" pitchFamily="34" charset="0"/>
                <a:cs typeface="Arial" panose="020B0604020202020204" pitchFamily="34" charset="0"/>
              </a:rPr>
              <a:t>.
Làm nguội và đóng gói. </a:t>
            </a:r>
            <a:r>
              <a:rPr lang="vi-VN" sz="2133" dirty="0">
                <a:latin typeface="Arial" panose="020B0604020202020204" pitchFamily="34" charset="0"/>
                <a:cs typeface="Arial" panose="020B0604020202020204" pitchFamily="34" charset="0"/>
              </a:rPr>
              <a:t>Sau khi hấp tiệt trùng, gạch được làm nguội dần để tránh nứt.  Gạch thành phẩm được kiểm tra chất lượng (độ bền, kích thước, độ hút nước).  Đóng gói và lưu trữ, sẵn sàng để phân phối</a:t>
            </a:r>
            <a:r>
              <a:rPr lang="vi-VN" sz="2133" b="1" dirty="0">
                <a:latin typeface="Arial" panose="020B0604020202020204" pitchFamily="34" charset="0"/>
                <a:cs typeface="Arial" panose="020B0604020202020204" pitchFamily="34" charset="0"/>
              </a:rPr>
              <a:t>.</a:t>
            </a:r>
            <a:endParaRPr lang="en-US" sz="2133"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76638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F87D1-A3A9-E8F6-9DA5-3E4A6641066B}"/>
              </a:ext>
            </a:extLst>
          </p:cNvPr>
          <p:cNvSpPr>
            <a:spLocks noGrp="1"/>
          </p:cNvSpPr>
          <p:nvPr>
            <p:ph type="title" idx="4294967295"/>
          </p:nvPr>
        </p:nvSpPr>
        <p:spPr>
          <a:xfrm>
            <a:off x="609600" y="1356028"/>
            <a:ext cx="10972800" cy="495200"/>
          </a:xfrm>
        </p:spPr>
        <p:txBody>
          <a:bodyPr>
            <a:noAutofit/>
          </a:bodyPr>
          <a:lstStyle/>
          <a:p>
            <a:pPr algn="ctr"/>
            <a:r>
              <a:rPr lang="vi-VN" dirty="0">
                <a:solidFill>
                  <a:schemeClr val="accent1">
                    <a:lumMod val="50000"/>
                  </a:schemeClr>
                </a:solidFill>
                <a:latin typeface="+mn-lt"/>
                <a:cs typeface="Arial" panose="020B0604020202020204" pitchFamily="34" charset="0"/>
              </a:rPr>
              <a:t>Tổng công nghiệp gạch không nung</a:t>
            </a:r>
            <a:endParaRPr lang="en-US" dirty="0">
              <a:solidFill>
                <a:schemeClr val="accent1">
                  <a:lumMod val="50000"/>
                </a:schemeClr>
              </a:solidFill>
              <a:latin typeface="+mn-lt"/>
              <a:cs typeface="Arial" panose="020B0604020202020204" pitchFamily="34" charset="0"/>
            </a:endParaRPr>
          </a:p>
        </p:txBody>
      </p:sp>
      <p:sp>
        <p:nvSpPr>
          <p:cNvPr id="3" name="Text Placeholder 2">
            <a:extLst>
              <a:ext uri="{FF2B5EF4-FFF2-40B4-BE49-F238E27FC236}">
                <a16:creationId xmlns:a16="http://schemas.microsoft.com/office/drawing/2014/main" id="{FE34F133-47D8-6440-7083-8FDF246F650F}"/>
              </a:ext>
            </a:extLst>
          </p:cNvPr>
          <p:cNvSpPr>
            <a:spLocks noGrp="1"/>
          </p:cNvSpPr>
          <p:nvPr>
            <p:ph type="body" idx="4294967295"/>
          </p:nvPr>
        </p:nvSpPr>
        <p:spPr>
          <a:xfrm>
            <a:off x="609600" y="2276775"/>
            <a:ext cx="10972800" cy="4038800"/>
          </a:xfrm>
        </p:spPr>
        <p:txBody>
          <a:bodyPr/>
          <a:lstStyle/>
          <a:p>
            <a:r>
              <a:rPr lang="vi-VN" dirty="0">
                <a:latin typeface="Arial" panose="020B0604020202020204" pitchFamily="34" charset="0"/>
                <a:cs typeface="Arial" panose="020B0604020202020204" pitchFamily="34" charset="0"/>
              </a:rPr>
              <a:t>Mặc dù có một số loại gạch không nung để thay thế gạch nung để xây dựng, nhưng chỉ có 2 loại có thể được phát triển là gạch bê tông và AAC
Tiêu thụ năng lượng của gạch bê tông chủ yếu ở dạng điện cho máy nén và một số máy khác như máy trộn, băng tải. Trong trường hợp thay thế gạch nung, gạch không nung đã tiết kiệm năng lượng đáng kể do thiếu quy trình nung. 
Thay đổi độ sắc của gạch bê tông cũng có thể tiết kiệm năng lượng thay vì sử dụng gạch sắc nét tương tự như gạch nung.
Trong nhiều trường hợp, chất lượng gạch thấp do thiếu đầu tư cân tự động và máy trộn để có hệ thống pha trộn đồng nhất. 
Máy nén có thể sử dụng động cơ máy chủ để tiết kiệm năng lượng hơn.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43912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2401E8-D267-946E-E0D1-E53F8C4F07E0}"/>
              </a:ext>
            </a:extLst>
          </p:cNvPr>
          <p:cNvSpPr>
            <a:spLocks noGrp="1"/>
          </p:cNvSpPr>
          <p:nvPr>
            <p:ph type="title" idx="4294967295"/>
          </p:nvPr>
        </p:nvSpPr>
        <p:spPr>
          <a:xfrm>
            <a:off x="609600" y="1268480"/>
            <a:ext cx="10972800" cy="495200"/>
          </a:xfrm>
        </p:spPr>
        <p:txBody>
          <a:bodyPr>
            <a:noAutofit/>
          </a:bodyPr>
          <a:lstStyle/>
          <a:p>
            <a:pPr algn="ctr"/>
            <a:r>
              <a:rPr lang="vi-VN" dirty="0">
                <a:solidFill>
                  <a:schemeClr val="accent1">
                    <a:lumMod val="50000"/>
                  </a:schemeClr>
                </a:solidFill>
                <a:latin typeface="+mn-lt"/>
                <a:cs typeface="Arial" panose="020B0604020202020204" pitchFamily="34" charset="0"/>
              </a:rPr>
              <a:t>Tổng công nghiệp gạch không nung</a:t>
            </a:r>
            <a:endParaRPr lang="en-US" dirty="0">
              <a:solidFill>
                <a:schemeClr val="accent1">
                  <a:lumMod val="50000"/>
                </a:schemeClr>
              </a:solidFill>
              <a:latin typeface="+mn-lt"/>
              <a:cs typeface="Arial" panose="020B0604020202020204" pitchFamily="34" charset="0"/>
            </a:endParaRPr>
          </a:p>
        </p:txBody>
      </p:sp>
      <p:sp>
        <p:nvSpPr>
          <p:cNvPr id="3" name="Text Placeholder 2">
            <a:extLst>
              <a:ext uri="{FF2B5EF4-FFF2-40B4-BE49-F238E27FC236}">
                <a16:creationId xmlns:a16="http://schemas.microsoft.com/office/drawing/2014/main" id="{18B7C11D-8D48-52F6-6961-EA13A1603924}"/>
              </a:ext>
            </a:extLst>
          </p:cNvPr>
          <p:cNvSpPr>
            <a:spLocks noGrp="1"/>
          </p:cNvSpPr>
          <p:nvPr>
            <p:ph type="body" idx="4294967295"/>
          </p:nvPr>
        </p:nvSpPr>
        <p:spPr>
          <a:xfrm>
            <a:off x="609600" y="2383780"/>
            <a:ext cx="10972800" cy="4038800"/>
          </a:xfrm>
        </p:spPr>
        <p:txBody>
          <a:bodyPr/>
          <a:lstStyle/>
          <a:p>
            <a:r>
              <a:rPr lang="vi-VN" dirty="0">
                <a:latin typeface="Arial" panose="020B0604020202020204" pitchFamily="34" charset="0"/>
                <a:cs typeface="Arial" panose="020B0604020202020204" pitchFamily="34" charset="0"/>
              </a:rPr>
              <a:t>AAC là vật liệu xây dựng nhẹ có thể cách nhiệt và cách âm tốt, tuy nhiên, độ thấm nước cao đòi hỏi kỹ thuật xây dựng đặc biệt có thể ngăn chặn sự hấp thụ nước. 
Vì AAC là vật liệu xây dựng nhẹ nên nó có yêu cầu thấp hơn về kết cấu khung bê tông. Tuy nhiên, nhà thiết kế tại Việt Nam vẫn thiết kế ngôi nhà hoặc công trình có kết cấu khung bê tông nặng. Việc cải tiến thiết kế ngay từ đầu có thể tiết kiệm vật liệu khung bê tông của tòa nhà và nhà ở.
Sản xuất AAC đòi hỏi một lượng hơi nước đáng kể ở áp suất và nhiệt độ cao. Tuy nhiên, nhiều người trong số họ sử dụng hệ thống hơi nước thu hồi nước ngưng tụ ở áp suất khí quyển. Bằng cách cải thiện hệ thống hơi nước thành thu hồi nước ngưng áp suất cao, năng lượng đáng kể có thể được tiết kiệm dưới dạng hơi nước.</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347962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426C3-9DE7-2E02-043A-FD73F70F3CF5}"/>
              </a:ext>
            </a:extLst>
          </p:cNvPr>
          <p:cNvSpPr>
            <a:spLocks noGrp="1"/>
          </p:cNvSpPr>
          <p:nvPr>
            <p:ph type="title" idx="4294967295"/>
          </p:nvPr>
        </p:nvSpPr>
        <p:spPr>
          <a:xfrm>
            <a:off x="609600" y="1258752"/>
            <a:ext cx="10972800" cy="495200"/>
          </a:xfrm>
        </p:spPr>
        <p:txBody>
          <a:bodyPr>
            <a:noAutofit/>
          </a:bodyPr>
          <a:lstStyle/>
          <a:p>
            <a:pPr algn="ctr"/>
            <a:r>
              <a:rPr lang="vi-VN" sz="3200" dirty="0">
                <a:solidFill>
                  <a:schemeClr val="accent1">
                    <a:lumMod val="50000"/>
                  </a:schemeClr>
                </a:solidFill>
                <a:latin typeface="+mn-lt"/>
                <a:cs typeface="Arial" panose="020B0604020202020204" pitchFamily="34" charset="0"/>
              </a:rPr>
              <a:t>CÔNG NGHỆ SẢN XUẤT GẠCH NUNG</a:t>
            </a:r>
            <a:endParaRPr lang="en-US" sz="3200" dirty="0">
              <a:solidFill>
                <a:schemeClr val="accent1">
                  <a:lumMod val="50000"/>
                </a:schemeClr>
              </a:solidFill>
              <a:latin typeface="+mn-lt"/>
              <a:cs typeface="Arial" panose="020B0604020202020204" pitchFamily="34" charset="0"/>
            </a:endParaRPr>
          </a:p>
        </p:txBody>
      </p:sp>
      <p:sp>
        <p:nvSpPr>
          <p:cNvPr id="3" name="Content Placeholder 2">
            <a:extLst>
              <a:ext uri="{FF2B5EF4-FFF2-40B4-BE49-F238E27FC236}">
                <a16:creationId xmlns:a16="http://schemas.microsoft.com/office/drawing/2014/main" id="{EAAF188C-022F-721D-5E06-83D16CC40AF2}"/>
              </a:ext>
            </a:extLst>
          </p:cNvPr>
          <p:cNvSpPr>
            <a:spLocks noGrp="1"/>
          </p:cNvSpPr>
          <p:nvPr>
            <p:ph idx="4294967295"/>
          </p:nvPr>
        </p:nvSpPr>
        <p:spPr>
          <a:xfrm>
            <a:off x="609600" y="1894088"/>
            <a:ext cx="10972800" cy="4772800"/>
          </a:xfrm>
        </p:spPr>
        <p:txBody>
          <a:bodyPr>
            <a:noAutofit/>
          </a:bodyPr>
          <a:lstStyle/>
          <a:p>
            <a:pPr algn="just">
              <a:lnSpc>
                <a:spcPct val="110000"/>
              </a:lnSpc>
            </a:pPr>
            <a:r>
              <a:rPr lang="vi-VN" sz="1600" dirty="0">
                <a:latin typeface="+mn-lt"/>
                <a:cs typeface="Arial" panose="020B0604020202020204" pitchFamily="34" charset="0"/>
              </a:rPr>
              <a:t>Các loại hình công nghệ sản xuất thủ công hiện nay khó tồn tại, không được phép hoạt động và đang dần bị loại bỏ.</a:t>
            </a:r>
          </a:p>
          <a:p>
            <a:pPr algn="just">
              <a:lnSpc>
                <a:spcPct val="110000"/>
              </a:lnSpc>
            </a:pPr>
            <a:r>
              <a:rPr lang="vi-VN" sz="1600" dirty="0">
                <a:latin typeface="+mn-lt"/>
                <a:cs typeface="Arial" panose="020B0604020202020204" pitchFamily="34" charset="0"/>
              </a:rPr>
              <a:t>Loại hình công nghệ lò vòng công suất lớn vẫn còn tồn tại do chi phí đầu tư thấp, công suất sản xuất cao với khả năng cạnh tranh tốt. Tuy nhiên, công nghệ còn gây ô nhiễm môi trường cho người lao động và tỉ lệ sản phẩm hỏng cao do khả năng điều chỉnh quá trình cháy không tốt.</a:t>
            </a:r>
          </a:p>
          <a:p>
            <a:pPr algn="just">
              <a:lnSpc>
                <a:spcPct val="110000"/>
              </a:lnSpc>
            </a:pPr>
            <a:r>
              <a:rPr lang="vi-VN" sz="1600" dirty="0">
                <a:latin typeface="+mn-lt"/>
                <a:cs typeface="Arial" panose="020B0604020202020204" pitchFamily="34" charset="0"/>
              </a:rPr>
              <a:t>Công nghệ lò tuy nen có 3 loại hình bao gồm:</a:t>
            </a:r>
          </a:p>
          <a:p>
            <a:pPr lvl="1" algn="just">
              <a:lnSpc>
                <a:spcPct val="110000"/>
              </a:lnSpc>
            </a:pPr>
            <a:r>
              <a:rPr lang="vi-VN" sz="1600" dirty="0">
                <a:latin typeface="+mn-lt"/>
                <a:cs typeface="Arial" panose="020B0604020202020204" pitchFamily="34" charset="0"/>
              </a:rPr>
              <a:t>Lò tuy </a:t>
            </a:r>
            <a:r>
              <a:rPr lang="vi-VN" sz="1600" dirty="0" err="1">
                <a:latin typeface="+mn-lt"/>
                <a:cs typeface="Arial" panose="020B0604020202020204" pitchFamily="34" charset="0"/>
              </a:rPr>
              <a:t>nel</a:t>
            </a:r>
            <a:r>
              <a:rPr lang="vi-VN" sz="1600" dirty="0">
                <a:latin typeface="+mn-lt"/>
                <a:cs typeface="Arial" panose="020B0604020202020204" pitchFamily="34" charset="0"/>
              </a:rPr>
              <a:t> trần vòm lòng lò hẹp. Công nghệ này </a:t>
            </a:r>
            <a:r>
              <a:rPr lang="vi-VN" sz="1600" dirty="0" err="1">
                <a:latin typeface="+mn-lt"/>
                <a:cs typeface="Arial" panose="020B0604020202020204" pitchFamily="34" charset="0"/>
              </a:rPr>
              <a:t>thuờng</a:t>
            </a:r>
            <a:r>
              <a:rPr lang="vi-VN" sz="1600" dirty="0">
                <a:latin typeface="+mn-lt"/>
                <a:cs typeface="Arial" panose="020B0604020202020204" pitchFamily="34" charset="0"/>
              </a:rPr>
              <a:t> là các lò cũ, hiệu suất không cao và chi phí nhiên liệu lớn, khả năng điều khiển quá trình cháy không tốt.</a:t>
            </a:r>
          </a:p>
          <a:p>
            <a:pPr lvl="1" algn="just">
              <a:lnSpc>
                <a:spcPct val="110000"/>
              </a:lnSpc>
            </a:pPr>
            <a:r>
              <a:rPr lang="vi-VN" sz="1600" dirty="0">
                <a:latin typeface="+mn-lt"/>
                <a:cs typeface="Arial" panose="020B0604020202020204" pitchFamily="34" charset="0"/>
              </a:rPr>
              <a:t>Lò </a:t>
            </a:r>
            <a:r>
              <a:rPr lang="vi-VN" sz="1600" dirty="0" err="1">
                <a:latin typeface="+mn-lt"/>
                <a:cs typeface="Arial" panose="020B0604020202020204" pitchFamily="34" charset="0"/>
              </a:rPr>
              <a:t>tuynel</a:t>
            </a:r>
            <a:r>
              <a:rPr lang="vi-VN" sz="1600" dirty="0">
                <a:latin typeface="+mn-lt"/>
                <a:cs typeface="Arial" panose="020B0604020202020204" pitchFamily="34" charset="0"/>
              </a:rPr>
              <a:t> trần </a:t>
            </a:r>
            <a:r>
              <a:rPr lang="vi-VN" sz="1600" dirty="0" err="1">
                <a:latin typeface="+mn-lt"/>
                <a:cs typeface="Arial" panose="020B0604020202020204" pitchFamily="34" charset="0"/>
              </a:rPr>
              <a:t>phẳng</a:t>
            </a:r>
            <a:r>
              <a:rPr lang="vi-VN" sz="1600" dirty="0">
                <a:latin typeface="+mn-lt"/>
                <a:cs typeface="Arial" panose="020B0604020202020204" pitchFamily="34" charset="0"/>
              </a:rPr>
              <a:t> lòng lò rộng. Công nghệ này mới hơn với cấu trúc trần được làm bằng bông gốm chịu lửa, dễ điều khiển, công suất lớn hơn và tiết kiệm nhiên liệu hơn.</a:t>
            </a:r>
          </a:p>
          <a:p>
            <a:pPr lvl="1" algn="just">
              <a:lnSpc>
                <a:spcPct val="110000"/>
              </a:lnSpc>
            </a:pPr>
            <a:r>
              <a:rPr lang="vi-VN" sz="1600" dirty="0">
                <a:latin typeface="+mn-lt"/>
                <a:cs typeface="Arial" panose="020B0604020202020204" pitchFamily="34" charset="0"/>
              </a:rPr>
              <a:t>Công nghệ lò </a:t>
            </a:r>
            <a:r>
              <a:rPr lang="vi-VN" sz="1600" dirty="0" err="1">
                <a:latin typeface="+mn-lt"/>
                <a:cs typeface="Arial" panose="020B0604020202020204" pitchFamily="34" charset="0"/>
              </a:rPr>
              <a:t>tuynel</a:t>
            </a:r>
            <a:r>
              <a:rPr lang="vi-VN" sz="1600" dirty="0">
                <a:latin typeface="+mn-lt"/>
                <a:cs typeface="Arial" panose="020B0604020202020204" pitchFamily="34" charset="0"/>
              </a:rPr>
              <a:t> di chuyển có cấu trúc lò được làm bằng bông gốm cách nhiệt chịu lửa có thể di chuyển theo vòng tròn trong khi gạch đứng yên. Công nghệ này nhập từ Trung quốc có công suất lớn, chế độ điều chỉnh lửa đa dạng nên cho gạch chất lượng cao hơn. Hệ thống sản xuất tích hợp với </a:t>
            </a:r>
            <a:r>
              <a:rPr lang="vi-VN" sz="1600" dirty="0" err="1">
                <a:latin typeface="+mn-lt"/>
                <a:cs typeface="Arial" panose="020B0604020202020204" pitchFamily="34" charset="0"/>
              </a:rPr>
              <a:t>robot</a:t>
            </a:r>
            <a:r>
              <a:rPr lang="vi-VN" sz="1600" dirty="0">
                <a:latin typeface="+mn-lt"/>
                <a:cs typeface="Arial" panose="020B0604020202020204" pitchFamily="34" charset="0"/>
              </a:rPr>
              <a:t> gắp gạch nên có thể tối ưu hóa quá trình sản xuất.</a:t>
            </a:r>
          </a:p>
          <a:p>
            <a:pPr lvl="1" algn="just">
              <a:lnSpc>
                <a:spcPct val="110000"/>
              </a:lnSpc>
            </a:pPr>
            <a:r>
              <a:rPr lang="vi-VN" sz="1600" dirty="0">
                <a:latin typeface="+mn-lt"/>
                <a:cs typeface="Arial" panose="020B0604020202020204" pitchFamily="34" charset="0"/>
              </a:rPr>
              <a:t>Công nghệ lò </a:t>
            </a:r>
            <a:r>
              <a:rPr lang="vi-VN" sz="1600" dirty="0" err="1">
                <a:latin typeface="+mn-lt"/>
                <a:cs typeface="Arial" panose="020B0604020202020204" pitchFamily="34" charset="0"/>
              </a:rPr>
              <a:t>Tuynel</a:t>
            </a:r>
            <a:r>
              <a:rPr lang="vi-VN" sz="1600" dirty="0">
                <a:latin typeface="+mn-lt"/>
                <a:cs typeface="Arial" panose="020B0604020202020204" pitchFamily="34" charset="0"/>
              </a:rPr>
              <a:t> trần </a:t>
            </a:r>
            <a:r>
              <a:rPr lang="vi-VN" sz="1600" dirty="0" err="1">
                <a:latin typeface="+mn-lt"/>
                <a:cs typeface="Arial" panose="020B0604020202020204" pitchFamily="34" charset="0"/>
              </a:rPr>
              <a:t>phẳng</a:t>
            </a:r>
            <a:r>
              <a:rPr lang="vi-VN" sz="1600" dirty="0">
                <a:latin typeface="+mn-lt"/>
                <a:cs typeface="Arial" panose="020B0604020202020204" pitchFamily="34" charset="0"/>
              </a:rPr>
              <a:t> di chuyển có cấu trúc hình chữ nhật với trần bằng bông gốm chịu lửa có thể di chuyển tạo khoang trống giúp </a:t>
            </a:r>
            <a:r>
              <a:rPr lang="vi-VN" sz="1600" dirty="0" err="1">
                <a:latin typeface="+mn-lt"/>
                <a:cs typeface="Arial" panose="020B0604020202020204" pitchFamily="34" charset="0"/>
              </a:rPr>
              <a:t>robot</a:t>
            </a:r>
            <a:r>
              <a:rPr lang="vi-VN" sz="1600" dirty="0">
                <a:latin typeface="+mn-lt"/>
                <a:cs typeface="Arial" panose="020B0604020202020204" pitchFamily="34" charset="0"/>
              </a:rPr>
              <a:t> gắp gạch xếp trong lò sản xuất liên tục. </a:t>
            </a:r>
            <a:endParaRPr lang="en-US" sz="1600" dirty="0">
              <a:latin typeface="+mn-lt"/>
              <a:cs typeface="Arial" panose="020B0604020202020204" pitchFamily="34" charset="0"/>
            </a:endParaRPr>
          </a:p>
        </p:txBody>
      </p:sp>
    </p:spTree>
    <p:extLst>
      <p:ext uri="{BB962C8B-B14F-4D97-AF65-F5344CB8AC3E}">
        <p14:creationId xmlns:p14="http://schemas.microsoft.com/office/powerpoint/2010/main" val="2079294297"/>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D780A-EADF-E84B-DF71-03C8791FBD0F}"/>
              </a:ext>
            </a:extLst>
          </p:cNvPr>
          <p:cNvSpPr>
            <a:spLocks noGrp="1"/>
          </p:cNvSpPr>
          <p:nvPr>
            <p:ph type="title" idx="4294967295"/>
          </p:nvPr>
        </p:nvSpPr>
        <p:spPr>
          <a:xfrm>
            <a:off x="609599" y="1122565"/>
            <a:ext cx="10972800" cy="495200"/>
          </a:xfrm>
        </p:spPr>
        <p:txBody>
          <a:bodyPr>
            <a:noAutofit/>
          </a:bodyPr>
          <a:lstStyle/>
          <a:p>
            <a:pPr algn="ctr"/>
            <a:r>
              <a:rPr lang="en-US" sz="3200" dirty="0">
                <a:solidFill>
                  <a:schemeClr val="accent1">
                    <a:lumMod val="50000"/>
                  </a:schemeClr>
                </a:solidFill>
                <a:latin typeface="+mn-lt"/>
                <a:cs typeface="Arial" panose="020B0604020202020204" pitchFamily="34" charset="0"/>
              </a:rPr>
              <a:t>SO SÁNH CÁC LOẠI LÒ NUNG</a:t>
            </a:r>
          </a:p>
        </p:txBody>
      </p:sp>
      <p:graphicFrame>
        <p:nvGraphicFramePr>
          <p:cNvPr id="6" name="Table 5">
            <a:extLst>
              <a:ext uri="{FF2B5EF4-FFF2-40B4-BE49-F238E27FC236}">
                <a16:creationId xmlns:a16="http://schemas.microsoft.com/office/drawing/2014/main" id="{780B81F8-4870-4D9C-99AA-BACE4F3F9EED}"/>
              </a:ext>
            </a:extLst>
          </p:cNvPr>
          <p:cNvGraphicFramePr>
            <a:graphicFrameLocks noGrp="1"/>
          </p:cNvGraphicFramePr>
          <p:nvPr>
            <p:extLst>
              <p:ext uri="{D42A27DB-BD31-4B8C-83A1-F6EECF244321}">
                <p14:modId xmlns:p14="http://schemas.microsoft.com/office/powerpoint/2010/main" val="2997836815"/>
              </p:ext>
            </p:extLst>
          </p:nvPr>
        </p:nvGraphicFramePr>
        <p:xfrm>
          <a:off x="609598" y="1690814"/>
          <a:ext cx="10972801" cy="4523162"/>
        </p:xfrm>
        <a:graphic>
          <a:graphicData uri="http://schemas.openxmlformats.org/drawingml/2006/table">
            <a:tbl>
              <a:tblPr>
                <a:tableStyleId>{616DA210-FB5B-4158-B5E0-FEB733F419BA}</a:tableStyleId>
              </a:tblPr>
              <a:tblGrid>
                <a:gridCol w="1860645">
                  <a:extLst>
                    <a:ext uri="{9D8B030D-6E8A-4147-A177-3AD203B41FA5}">
                      <a16:colId xmlns:a16="http://schemas.microsoft.com/office/drawing/2014/main" val="3442096747"/>
                    </a:ext>
                  </a:extLst>
                </a:gridCol>
                <a:gridCol w="3625754">
                  <a:extLst>
                    <a:ext uri="{9D8B030D-6E8A-4147-A177-3AD203B41FA5}">
                      <a16:colId xmlns:a16="http://schemas.microsoft.com/office/drawing/2014/main" val="2187314363"/>
                    </a:ext>
                  </a:extLst>
                </a:gridCol>
                <a:gridCol w="2743201">
                  <a:extLst>
                    <a:ext uri="{9D8B030D-6E8A-4147-A177-3AD203B41FA5}">
                      <a16:colId xmlns:a16="http://schemas.microsoft.com/office/drawing/2014/main" val="1907652192"/>
                    </a:ext>
                  </a:extLst>
                </a:gridCol>
                <a:gridCol w="2743201">
                  <a:extLst>
                    <a:ext uri="{9D8B030D-6E8A-4147-A177-3AD203B41FA5}">
                      <a16:colId xmlns:a16="http://schemas.microsoft.com/office/drawing/2014/main" val="4017707983"/>
                    </a:ext>
                  </a:extLst>
                </a:gridCol>
              </a:tblGrid>
              <a:tr h="523062">
                <a:tc>
                  <a:txBody>
                    <a:bodyPr/>
                    <a:lstStyle/>
                    <a:p>
                      <a:pPr algn="ctr"/>
                      <a:r>
                        <a:rPr lang="en-US" sz="1600" b="1" dirty="0"/>
                        <a:t>Tiêu chí</a:t>
                      </a:r>
                      <a:endParaRPr lang="en-US" sz="1600" dirty="0"/>
                    </a:p>
                  </a:txBody>
                  <a:tcPr marL="99439" marR="99439" marT="49720" marB="49720" anchor="ctr"/>
                </a:tc>
                <a:tc>
                  <a:txBody>
                    <a:bodyPr/>
                    <a:lstStyle/>
                    <a:p>
                      <a:pPr algn="ctr"/>
                      <a:r>
                        <a:rPr lang="en-US" sz="1600" b="1" dirty="0"/>
                        <a:t>Lò </a:t>
                      </a:r>
                      <a:r>
                        <a:rPr lang="en-US" sz="1600" b="1" dirty="0" err="1"/>
                        <a:t>Tuynel</a:t>
                      </a:r>
                      <a:endParaRPr lang="en-US" sz="1600" dirty="0"/>
                    </a:p>
                  </a:txBody>
                  <a:tcPr marL="99439" marR="99439" marT="49720" marB="49720" anchor="ctr"/>
                </a:tc>
                <a:tc>
                  <a:txBody>
                    <a:bodyPr/>
                    <a:lstStyle/>
                    <a:p>
                      <a:pPr algn="ctr"/>
                      <a:r>
                        <a:rPr lang="en-US" sz="1600" b="1" dirty="0"/>
                        <a:t>Lò Con Thoi (Shuttle Kiln)</a:t>
                      </a:r>
                      <a:endParaRPr lang="en-US" sz="1600" dirty="0"/>
                    </a:p>
                  </a:txBody>
                  <a:tcPr marL="99439" marR="99439" marT="49720" marB="49720" anchor="ctr"/>
                </a:tc>
                <a:tc>
                  <a:txBody>
                    <a:bodyPr/>
                    <a:lstStyle/>
                    <a:p>
                      <a:pPr algn="ctr"/>
                      <a:r>
                        <a:rPr lang="en-US" sz="1600" b="1" dirty="0"/>
                        <a:t>Lò Con Lăn (Roller Kiln)</a:t>
                      </a:r>
                      <a:endParaRPr lang="en-US" sz="1600" dirty="0"/>
                    </a:p>
                  </a:txBody>
                  <a:tcPr marL="99439" marR="99439" marT="49720" marB="49720" anchor="ctr"/>
                </a:tc>
                <a:extLst>
                  <a:ext uri="{0D108BD9-81ED-4DB2-BD59-A6C34878D82A}">
                    <a16:rowId xmlns:a16="http://schemas.microsoft.com/office/drawing/2014/main" val="2364366291"/>
                  </a:ext>
                </a:extLst>
              </a:tr>
              <a:tr h="738440">
                <a:tc>
                  <a:txBody>
                    <a:bodyPr/>
                    <a:lstStyle/>
                    <a:p>
                      <a:r>
                        <a:rPr lang="vi-VN" sz="1600" b="1"/>
                        <a:t>Hiệu suất năng lượng</a:t>
                      </a:r>
                      <a:endParaRPr lang="vi-VN" sz="1600"/>
                    </a:p>
                  </a:txBody>
                  <a:tcPr marL="99439" marR="99439" marT="49720" marB="49720" anchor="ctr"/>
                </a:tc>
                <a:tc>
                  <a:txBody>
                    <a:bodyPr/>
                    <a:lstStyle/>
                    <a:p>
                      <a:r>
                        <a:rPr lang="en-US" sz="1600"/>
                        <a:t>Cao (sử dụng nhiệt tái sinh từ vùng làm mát)</a:t>
                      </a:r>
                    </a:p>
                  </a:txBody>
                  <a:tcPr marL="99439" marR="99439" marT="49720" marB="49720" anchor="ctr"/>
                </a:tc>
                <a:tc>
                  <a:txBody>
                    <a:bodyPr/>
                    <a:lstStyle/>
                    <a:p>
                      <a:r>
                        <a:rPr lang="vi-VN" sz="1600"/>
                        <a:t>Thấp hơn do chu kỳ nung gián đoạn</a:t>
                      </a:r>
                    </a:p>
                  </a:txBody>
                  <a:tcPr marL="99439" marR="99439" marT="49720" marB="49720" anchor="ctr"/>
                </a:tc>
                <a:tc>
                  <a:txBody>
                    <a:bodyPr/>
                    <a:lstStyle/>
                    <a:p>
                      <a:r>
                        <a:rPr lang="en-US" sz="1600"/>
                        <a:t>Rất cao nhờ kiểm soát nhiệt độ chính xác và liên tục</a:t>
                      </a:r>
                    </a:p>
                  </a:txBody>
                  <a:tcPr marL="99439" marR="99439" marT="49720" marB="49720" anchor="ctr"/>
                </a:tc>
                <a:extLst>
                  <a:ext uri="{0D108BD9-81ED-4DB2-BD59-A6C34878D82A}">
                    <a16:rowId xmlns:a16="http://schemas.microsoft.com/office/drawing/2014/main" val="2675472067"/>
                  </a:ext>
                </a:extLst>
              </a:tr>
              <a:tr h="738440">
                <a:tc>
                  <a:txBody>
                    <a:bodyPr/>
                    <a:lstStyle/>
                    <a:p>
                      <a:r>
                        <a:rPr lang="vi-VN" sz="1600" b="1"/>
                        <a:t>Chi phí đầu tư</a:t>
                      </a:r>
                      <a:endParaRPr lang="vi-VN" sz="1600"/>
                    </a:p>
                  </a:txBody>
                  <a:tcPr marL="99439" marR="99439" marT="49720" marB="49720" anchor="ctr"/>
                </a:tc>
                <a:tc>
                  <a:txBody>
                    <a:bodyPr/>
                    <a:lstStyle/>
                    <a:p>
                      <a:r>
                        <a:rPr lang="vi-VN" sz="1600"/>
                        <a:t>Cao (yêu cầu đầu tư lớn ban đầu)</a:t>
                      </a:r>
                    </a:p>
                  </a:txBody>
                  <a:tcPr marL="99439" marR="99439" marT="49720" marB="49720" anchor="ctr"/>
                </a:tc>
                <a:tc>
                  <a:txBody>
                    <a:bodyPr/>
                    <a:lstStyle/>
                    <a:p>
                      <a:r>
                        <a:rPr lang="en-US" sz="1600"/>
                        <a:t>Trung bình đến thấp (phù hợp với sản xuất nhỏ)</a:t>
                      </a:r>
                    </a:p>
                  </a:txBody>
                  <a:tcPr marL="99439" marR="99439" marT="49720" marB="49720" anchor="ctr"/>
                </a:tc>
                <a:tc>
                  <a:txBody>
                    <a:bodyPr/>
                    <a:lstStyle/>
                    <a:p>
                      <a:r>
                        <a:rPr lang="vi-VN" sz="1600"/>
                        <a:t>Cao (đầu tư lớn cho hệ thống tự động hóa)</a:t>
                      </a:r>
                    </a:p>
                  </a:txBody>
                  <a:tcPr marL="99439" marR="99439" marT="49720" marB="49720" anchor="ctr"/>
                </a:tc>
                <a:extLst>
                  <a:ext uri="{0D108BD9-81ED-4DB2-BD59-A6C34878D82A}">
                    <a16:rowId xmlns:a16="http://schemas.microsoft.com/office/drawing/2014/main" val="886114605"/>
                  </a:ext>
                </a:extLst>
              </a:tr>
              <a:tr h="738440">
                <a:tc>
                  <a:txBody>
                    <a:bodyPr/>
                    <a:lstStyle/>
                    <a:p>
                      <a:r>
                        <a:rPr lang="en-US" sz="1600" b="1"/>
                        <a:t>Chi phí vận hành</a:t>
                      </a:r>
                      <a:endParaRPr lang="en-US" sz="1600"/>
                    </a:p>
                  </a:txBody>
                  <a:tcPr marL="99439" marR="99439" marT="49720" marB="49720" anchor="ctr"/>
                </a:tc>
                <a:tc>
                  <a:txBody>
                    <a:bodyPr/>
                    <a:lstStyle/>
                    <a:p>
                      <a:r>
                        <a:rPr lang="en-US" sz="1600"/>
                        <a:t>Thấp (vận hành liên tục, tiết kiệm nhiên liệu)</a:t>
                      </a:r>
                    </a:p>
                  </a:txBody>
                  <a:tcPr marL="99439" marR="99439" marT="49720" marB="49720" anchor="ctr"/>
                </a:tc>
                <a:tc>
                  <a:txBody>
                    <a:bodyPr/>
                    <a:lstStyle/>
                    <a:p>
                      <a:r>
                        <a:rPr lang="vi-VN" sz="1600"/>
                        <a:t>Cao hơn do tiêu tốn năng lượng cho mỗi chu kỳ nung</a:t>
                      </a:r>
                    </a:p>
                  </a:txBody>
                  <a:tcPr marL="99439" marR="99439" marT="49720" marB="49720" anchor="ctr"/>
                </a:tc>
                <a:tc>
                  <a:txBody>
                    <a:bodyPr/>
                    <a:lstStyle/>
                    <a:p>
                      <a:r>
                        <a:rPr lang="vi-VN" sz="1600"/>
                        <a:t>Thấp (vận hành hiệu quả, tiết kiệm năng lượng)</a:t>
                      </a:r>
                    </a:p>
                  </a:txBody>
                  <a:tcPr marL="99439" marR="99439" marT="49720" marB="49720" anchor="ctr"/>
                </a:tc>
                <a:extLst>
                  <a:ext uri="{0D108BD9-81ED-4DB2-BD59-A6C34878D82A}">
                    <a16:rowId xmlns:a16="http://schemas.microsoft.com/office/drawing/2014/main" val="1168466897"/>
                  </a:ext>
                </a:extLst>
              </a:tr>
              <a:tr h="738440">
                <a:tc>
                  <a:txBody>
                    <a:bodyPr/>
                    <a:lstStyle/>
                    <a:p>
                      <a:r>
                        <a:rPr lang="en-US" sz="1600" b="1"/>
                        <a:t>Khả năng kiểm soát</a:t>
                      </a:r>
                      <a:endParaRPr lang="en-US" sz="1600"/>
                    </a:p>
                  </a:txBody>
                  <a:tcPr marL="99439" marR="99439" marT="49720" marB="49720" anchor="ctr"/>
                </a:tc>
                <a:tc>
                  <a:txBody>
                    <a:bodyPr/>
                    <a:lstStyle/>
                    <a:p>
                      <a:r>
                        <a:rPr lang="en-US" sz="1600"/>
                        <a:t>Trung bình (kiểm soát nhiệt độ theo vùng)</a:t>
                      </a:r>
                    </a:p>
                  </a:txBody>
                  <a:tcPr marL="99439" marR="99439" marT="49720" marB="49720" anchor="ctr"/>
                </a:tc>
                <a:tc>
                  <a:txBody>
                    <a:bodyPr/>
                    <a:lstStyle/>
                    <a:p>
                      <a:r>
                        <a:rPr lang="en-US" sz="1600"/>
                        <a:t>Cao (dễ dàng điều chỉnh nhiệt độ cho từng mẻ)</a:t>
                      </a:r>
                    </a:p>
                  </a:txBody>
                  <a:tcPr marL="99439" marR="99439" marT="49720" marB="49720" anchor="ctr"/>
                </a:tc>
                <a:tc>
                  <a:txBody>
                    <a:bodyPr/>
                    <a:lstStyle/>
                    <a:p>
                      <a:r>
                        <a:rPr lang="en-US" sz="1600"/>
                        <a:t>Rất cao (kiểm soát nhiệt độ chính xác theo từng giai đoạn)</a:t>
                      </a:r>
                    </a:p>
                  </a:txBody>
                  <a:tcPr marL="99439" marR="99439" marT="49720" marB="49720" anchor="ctr"/>
                </a:tc>
                <a:extLst>
                  <a:ext uri="{0D108BD9-81ED-4DB2-BD59-A6C34878D82A}">
                    <a16:rowId xmlns:a16="http://schemas.microsoft.com/office/drawing/2014/main" val="1718156722"/>
                  </a:ext>
                </a:extLst>
              </a:tr>
              <a:tr h="953820">
                <a:tc>
                  <a:txBody>
                    <a:bodyPr/>
                    <a:lstStyle/>
                    <a:p>
                      <a:r>
                        <a:rPr lang="en-US" sz="1600" b="1"/>
                        <a:t>Ứng dụng</a:t>
                      </a:r>
                      <a:endParaRPr lang="en-US" sz="1600"/>
                    </a:p>
                  </a:txBody>
                  <a:tcPr marL="99439" marR="99439" marT="49720" marB="49720" anchor="ctr"/>
                </a:tc>
                <a:tc>
                  <a:txBody>
                    <a:bodyPr/>
                    <a:lstStyle/>
                    <a:p>
                      <a:r>
                        <a:rPr lang="en-US" sz="1600" dirty="0" err="1"/>
                        <a:t>Sản</a:t>
                      </a:r>
                      <a:r>
                        <a:rPr lang="en-US" sz="1600" dirty="0"/>
                        <a:t> </a:t>
                      </a:r>
                      <a:r>
                        <a:rPr lang="en-US" sz="1600" dirty="0" err="1"/>
                        <a:t>xuất</a:t>
                      </a:r>
                      <a:r>
                        <a:rPr lang="en-US" sz="1600" dirty="0"/>
                        <a:t> </a:t>
                      </a:r>
                      <a:r>
                        <a:rPr lang="en-US" sz="1600" dirty="0" err="1"/>
                        <a:t>gạch</a:t>
                      </a:r>
                      <a:r>
                        <a:rPr lang="en-US" sz="1600" dirty="0"/>
                        <a:t> </a:t>
                      </a:r>
                      <a:r>
                        <a:rPr lang="en-US" sz="1600" dirty="0" err="1"/>
                        <a:t>xây</a:t>
                      </a:r>
                      <a:r>
                        <a:rPr lang="en-US" sz="1600" dirty="0"/>
                        <a:t>, </a:t>
                      </a:r>
                      <a:r>
                        <a:rPr lang="en-US" sz="1600" dirty="0" err="1"/>
                        <a:t>gạch</a:t>
                      </a:r>
                      <a:r>
                        <a:rPr lang="en-US" sz="1600" dirty="0"/>
                        <a:t> </a:t>
                      </a:r>
                      <a:r>
                        <a:rPr lang="en-US" sz="1600" dirty="0" err="1"/>
                        <a:t>ngói</a:t>
                      </a:r>
                      <a:r>
                        <a:rPr lang="en-US" sz="1600" dirty="0"/>
                        <a:t> </a:t>
                      </a:r>
                      <a:r>
                        <a:rPr lang="en-US" sz="1600" dirty="0" err="1"/>
                        <a:t>công</a:t>
                      </a:r>
                      <a:r>
                        <a:rPr lang="en-US" sz="1600" dirty="0"/>
                        <a:t> </a:t>
                      </a:r>
                      <a:r>
                        <a:rPr lang="en-US" sz="1600" dirty="0" err="1"/>
                        <a:t>nghiệp</a:t>
                      </a:r>
                      <a:r>
                        <a:rPr lang="en-US" sz="1600" dirty="0"/>
                        <a:t> </a:t>
                      </a:r>
                      <a:r>
                        <a:rPr lang="en-US" sz="1600" dirty="0" err="1"/>
                        <a:t>quy</a:t>
                      </a:r>
                      <a:r>
                        <a:rPr lang="en-US" sz="1600" dirty="0"/>
                        <a:t> </a:t>
                      </a:r>
                      <a:r>
                        <a:rPr lang="en-US" sz="1600" dirty="0" err="1"/>
                        <a:t>mô</a:t>
                      </a:r>
                      <a:r>
                        <a:rPr lang="en-US" sz="1600" dirty="0"/>
                        <a:t> </a:t>
                      </a:r>
                      <a:r>
                        <a:rPr lang="en-US" sz="1600" dirty="0" err="1"/>
                        <a:t>lớn</a:t>
                      </a:r>
                      <a:endParaRPr lang="en-US" sz="1600" dirty="0"/>
                    </a:p>
                  </a:txBody>
                  <a:tcPr marL="99439" marR="99439" marT="49720" marB="49720" anchor="ctr"/>
                </a:tc>
                <a:tc>
                  <a:txBody>
                    <a:bodyPr/>
                    <a:lstStyle/>
                    <a:p>
                      <a:r>
                        <a:rPr lang="vi-VN" sz="1600"/>
                        <a:t>Sản xuất gốm mỹ nghệ, sứ vệ sinh, sản phẩm cần kiểm soát chất lượng cao</a:t>
                      </a:r>
                    </a:p>
                  </a:txBody>
                  <a:tcPr marL="99439" marR="99439" marT="49720" marB="49720" anchor="ctr"/>
                </a:tc>
                <a:tc>
                  <a:txBody>
                    <a:bodyPr/>
                    <a:lstStyle/>
                    <a:p>
                      <a:r>
                        <a:rPr lang="vi-VN" sz="1600" dirty="0"/>
                        <a:t>Sản xuất gạch ốp lát, gạch granite/porcelain với yêu cầu chất lượng cao</a:t>
                      </a:r>
                    </a:p>
                  </a:txBody>
                  <a:tcPr marL="99439" marR="99439" marT="49720" marB="49720" anchor="ctr"/>
                </a:tc>
                <a:extLst>
                  <a:ext uri="{0D108BD9-81ED-4DB2-BD59-A6C34878D82A}">
                    <a16:rowId xmlns:a16="http://schemas.microsoft.com/office/drawing/2014/main" val="3390333243"/>
                  </a:ext>
                </a:extLst>
              </a:tr>
            </a:tbl>
          </a:graphicData>
        </a:graphic>
      </p:graphicFrame>
    </p:spTree>
    <p:extLst>
      <p:ext uri="{BB962C8B-B14F-4D97-AF65-F5344CB8AC3E}">
        <p14:creationId xmlns:p14="http://schemas.microsoft.com/office/powerpoint/2010/main" val="1022896128"/>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7C82F-717E-4864-901F-2737D7AF699F}"/>
              </a:ext>
            </a:extLst>
          </p:cNvPr>
          <p:cNvSpPr>
            <a:spLocks noGrp="1"/>
          </p:cNvSpPr>
          <p:nvPr>
            <p:ph type="title" idx="4294967295"/>
          </p:nvPr>
        </p:nvSpPr>
        <p:spPr>
          <a:xfrm>
            <a:off x="629056" y="1273833"/>
            <a:ext cx="10972800" cy="495200"/>
          </a:xfrm>
        </p:spPr>
        <p:txBody>
          <a:bodyPr>
            <a:noAutofit/>
          </a:bodyPr>
          <a:lstStyle/>
          <a:p>
            <a:pPr algn="ctr"/>
            <a:r>
              <a:rPr lang="en-US" sz="3200" dirty="0">
                <a:solidFill>
                  <a:schemeClr val="accent1">
                    <a:lumMod val="50000"/>
                  </a:schemeClr>
                </a:solidFill>
                <a:latin typeface="+mn-lt"/>
                <a:cs typeface="Arial" panose="020B0604020202020204" pitchFamily="34" charset="0"/>
              </a:rPr>
              <a:t>THẢO LUẬN</a:t>
            </a:r>
          </a:p>
        </p:txBody>
      </p:sp>
      <p:sp>
        <p:nvSpPr>
          <p:cNvPr id="5" name="Rectangle 2">
            <a:extLst>
              <a:ext uri="{FF2B5EF4-FFF2-40B4-BE49-F238E27FC236}">
                <a16:creationId xmlns:a16="http://schemas.microsoft.com/office/drawing/2014/main" id="{1D2D408A-2D2F-4FDD-B13D-19D339B8E25E}"/>
              </a:ext>
            </a:extLst>
          </p:cNvPr>
          <p:cNvSpPr>
            <a:spLocks noGrp="1" noChangeArrowheads="1"/>
          </p:cNvSpPr>
          <p:nvPr>
            <p:ph idx="4294967295"/>
          </p:nvPr>
        </p:nvSpPr>
        <p:spPr bwMode="auto">
          <a:xfrm>
            <a:off x="629056" y="1889469"/>
            <a:ext cx="10063747" cy="3447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defTabSz="1219170" eaLnBrk="0" fontAlgn="base" hangingPunct="0">
              <a:lnSpc>
                <a:spcPct val="150000"/>
              </a:lnSpc>
              <a:spcBef>
                <a:spcPct val="0"/>
              </a:spcBef>
              <a:spcAft>
                <a:spcPct val="0"/>
              </a:spcAft>
              <a:buClrTx/>
              <a:buSzTx/>
              <a:buNone/>
            </a:pPr>
            <a:r>
              <a:rPr lang="en-US" altLang="en-US" sz="2400" b="1" dirty="0">
                <a:solidFill>
                  <a:schemeClr val="tx1"/>
                </a:solidFill>
                <a:latin typeface="Arial" panose="020B0604020202020204" pitchFamily="34" charset="0"/>
                <a:cs typeface="Arial" panose="020B0604020202020204" pitchFamily="34" charset="0"/>
              </a:rPr>
              <a:t>Chủ đề:</a:t>
            </a:r>
            <a:r>
              <a:rPr lang="en-US" altLang="en-US" sz="2400" dirty="0">
                <a:solidFill>
                  <a:schemeClr val="tx1"/>
                </a:solidFill>
                <a:latin typeface="Arial" panose="020B0604020202020204" pitchFamily="34" charset="0"/>
                <a:cs typeface="Arial" panose="020B0604020202020204" pitchFamily="34" charset="0"/>
              </a:rPr>
              <a:t> “Tìm 3 điểm gây tổn thất năng lượng trong nhà máy của bạn.”</a:t>
            </a:r>
          </a:p>
          <a:p>
            <a:pPr marL="380990" indent="-380990" defTabSz="1219170" eaLnBrk="0" fontAlgn="base" hangingPunct="0">
              <a:lnSpc>
                <a:spcPct val="150000"/>
              </a:lnSpc>
              <a:spcBef>
                <a:spcPct val="0"/>
              </a:spcBef>
              <a:spcAft>
                <a:spcPct val="0"/>
              </a:spcAft>
              <a:buClrTx/>
              <a:buSzTx/>
              <a:buFont typeface="Arial" panose="020B0604020202020204" pitchFamily="34" charset="0"/>
              <a:buChar char="•"/>
            </a:pPr>
            <a:r>
              <a:rPr lang="en-US" altLang="en-US" sz="2400" dirty="0">
                <a:solidFill>
                  <a:schemeClr val="tx1"/>
                </a:solidFill>
                <a:latin typeface="Arial" panose="020B0604020202020204" pitchFamily="34" charset="0"/>
                <a:cs typeface="Arial" panose="020B0604020202020204" pitchFamily="34" charset="0"/>
              </a:rPr>
              <a:t>Thời gian: 15 phút</a:t>
            </a:r>
          </a:p>
          <a:p>
            <a:pPr marL="380990" indent="-380990" defTabSz="1219170" eaLnBrk="0" fontAlgn="base" hangingPunct="0">
              <a:lnSpc>
                <a:spcPct val="150000"/>
              </a:lnSpc>
              <a:spcBef>
                <a:spcPct val="0"/>
              </a:spcBef>
              <a:spcAft>
                <a:spcPct val="0"/>
              </a:spcAft>
              <a:buClrTx/>
              <a:buSzTx/>
              <a:buFont typeface="Arial" panose="020B0604020202020204" pitchFamily="34" charset="0"/>
              <a:buChar char="•"/>
            </a:pPr>
            <a:r>
              <a:rPr lang="en-US" altLang="en-US" sz="2400" dirty="0">
                <a:solidFill>
                  <a:schemeClr val="tx1"/>
                </a:solidFill>
                <a:latin typeface="Arial" panose="020B0604020202020204" pitchFamily="34" charset="0"/>
                <a:cs typeface="Arial" panose="020B0604020202020204" pitchFamily="34" charset="0"/>
              </a:rPr>
              <a:t>Yêu cầu: Vẽ sơ đồ dây chuyền nhà máy bạn và đánh dấu các vị trí có thất thoát năng lượng. Nêu ra một thay đổi kỹ thuật nhỏ có thể giảm điện/nhiên liệu mà họ từng thấy hoặc thực hiện.</a:t>
            </a:r>
          </a:p>
          <a:p>
            <a:pPr marL="380990" indent="-380990" defTabSz="1219170" eaLnBrk="0" fontAlgn="base" hangingPunct="0">
              <a:lnSpc>
                <a:spcPct val="150000"/>
              </a:lnSpc>
              <a:spcBef>
                <a:spcPct val="0"/>
              </a:spcBef>
              <a:spcAft>
                <a:spcPct val="0"/>
              </a:spcAft>
              <a:buClrTx/>
              <a:buSzTx/>
              <a:buFont typeface="Arial" panose="020B0604020202020204" pitchFamily="34" charset="0"/>
              <a:buChar char="•"/>
            </a:pPr>
            <a:r>
              <a:rPr lang="en-US" altLang="en-US" sz="2400" dirty="0">
                <a:solidFill>
                  <a:schemeClr val="tx1"/>
                </a:solidFill>
                <a:latin typeface="Arial" panose="020B0604020202020204" pitchFamily="34" charset="0"/>
                <a:cs typeface="Arial" panose="020B0604020202020204" pitchFamily="34" charset="0"/>
              </a:rPr>
              <a:t>Nhóm cử 1 người trình bày 3 phút. </a:t>
            </a:r>
          </a:p>
        </p:txBody>
      </p:sp>
    </p:spTree>
    <p:extLst>
      <p:ext uri="{BB962C8B-B14F-4D97-AF65-F5344CB8AC3E}">
        <p14:creationId xmlns:p14="http://schemas.microsoft.com/office/powerpoint/2010/main" val="99059368"/>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3752195"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CẢM</a:t>
            </a:r>
            <a:r>
              <a:rPr kumimoji="0" lang="en-US" sz="4800" b="1" i="0" u="none" strike="noStrike" kern="0" cap="none" spc="0" normalizeH="0" noProof="0" dirty="0">
                <a:ln>
                  <a:noFill/>
                </a:ln>
                <a:solidFill>
                  <a:srgbClr val="87C6CC">
                    <a:lumMod val="50000"/>
                  </a:srgbClr>
                </a:solidFill>
                <a:effectLst/>
                <a:uLnTx/>
                <a:uFillTx/>
                <a:latin typeface="Arial"/>
                <a:cs typeface="Arial" panose="020B0604020202020204" pitchFamily="34" charset="0"/>
                <a:sym typeface="Fira Sans Extra Condensed"/>
              </a:rPr>
              <a:t> ƠN</a:t>
            </a:r>
            <a:endParaRPr kumimoji="0" lang="en-US" sz="4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Tree>
    <p:extLst>
      <p:ext uri="{BB962C8B-B14F-4D97-AF65-F5344CB8AC3E}">
        <p14:creationId xmlns:p14="http://schemas.microsoft.com/office/powerpoint/2010/main" val="521337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431CB-155E-58D7-F814-369E6E519B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6643CD-4840-EF0B-B872-1AFE601D29A2}"/>
              </a:ext>
            </a:extLst>
          </p:cNvPr>
          <p:cNvSpPr>
            <a:spLocks noGrp="1"/>
          </p:cNvSpPr>
          <p:nvPr>
            <p:ph type="title" idx="4294967295"/>
          </p:nvPr>
        </p:nvSpPr>
        <p:spPr>
          <a:xfrm>
            <a:off x="0" y="1145390"/>
            <a:ext cx="12192000" cy="654051"/>
          </a:xfrm>
        </p:spPr>
        <p:txBody>
          <a:bodyPr>
            <a:noAutofit/>
          </a:bodyPr>
          <a:lstStyle/>
          <a:p>
            <a:pPr algn="ctr"/>
            <a:r>
              <a:rPr lang="vi-VN" sz="2933" dirty="0">
                <a:solidFill>
                  <a:schemeClr val="accent1">
                    <a:lumMod val="50000"/>
                  </a:schemeClr>
                </a:solidFill>
                <a:latin typeface="+mn-lt"/>
                <a:cs typeface="Arial" panose="020B0604020202020204" pitchFamily="34" charset="0"/>
              </a:rPr>
              <a:t>NGÀNH CÔNG NGHIỆP GỐM SỨ</a:t>
            </a:r>
            <a:endParaRPr lang="en-US" sz="2933" dirty="0">
              <a:solidFill>
                <a:schemeClr val="accent1">
                  <a:lumMod val="50000"/>
                </a:schemeClr>
              </a:solidFill>
              <a:latin typeface="+mn-lt"/>
              <a:cs typeface="Arial" panose="020B0604020202020204" pitchFamily="34" charset="0"/>
            </a:endParaRPr>
          </a:p>
        </p:txBody>
      </p:sp>
      <p:sp>
        <p:nvSpPr>
          <p:cNvPr id="6" name="Hộp Văn bản 5">
            <a:extLst>
              <a:ext uri="{FF2B5EF4-FFF2-40B4-BE49-F238E27FC236}">
                <a16:creationId xmlns:a16="http://schemas.microsoft.com/office/drawing/2014/main" id="{B3BF5EC3-022F-FBFD-03C5-D48B1C74F38F}"/>
              </a:ext>
            </a:extLst>
          </p:cNvPr>
          <p:cNvSpPr txBox="1"/>
          <p:nvPr/>
        </p:nvSpPr>
        <p:spPr>
          <a:xfrm>
            <a:off x="514121" y="1905983"/>
            <a:ext cx="11149071" cy="3900042"/>
          </a:xfrm>
          <a:prstGeom prst="rect">
            <a:avLst/>
          </a:prstGeom>
          <a:noFill/>
        </p:spPr>
        <p:txBody>
          <a:bodyPr wrap="square">
            <a:spAutoFit/>
          </a:bodyPr>
          <a:lstStyle/>
          <a:p>
            <a:pPr algn="just">
              <a:lnSpc>
                <a:spcPct val="130000"/>
              </a:lnSpc>
            </a:pPr>
            <a:r>
              <a:rPr lang="en-US" sz="1600" b="1" dirty="0"/>
              <a:t>Lịch sử:</a:t>
            </a:r>
          </a:p>
          <a:p>
            <a:pPr marL="380990" indent="-380990" algn="just">
              <a:lnSpc>
                <a:spcPct val="130000"/>
              </a:lnSpc>
              <a:buFont typeface="Arial" panose="020B0604020202020204" pitchFamily="34" charset="0"/>
              <a:buChar char="•"/>
            </a:pPr>
            <a:r>
              <a:rPr lang="vi-VN" sz="1600" dirty="0"/>
              <a:t>Gốm sứ Việt Nam xuất hiện từ thời kỳ đồ đá mới, phát triển mạnh mẽ qua các triều đại Lý, Trần, Lê.
Thời Lý - Trần: Hình thành các dòng men gốm như men ngọc, men trắng, men nâu, men xanh, hoa nâu và men hoa xanh.
Thời kỳ hiện đại: Kết hợp kỹ thuật truyền thống và công nghệ mới, mở rộng thị trường xuất khẩu</a:t>
            </a:r>
            <a:r>
              <a:rPr lang="en-US" sz="1600" dirty="0"/>
              <a:t>.</a:t>
            </a:r>
          </a:p>
          <a:p>
            <a:pPr algn="just">
              <a:lnSpc>
                <a:spcPct val="130000"/>
              </a:lnSpc>
            </a:pPr>
            <a:r>
              <a:rPr lang="en-US" sz="1600" b="1" dirty="0"/>
              <a:t>Tình hình sản xuất gốm sứ hiện tại:</a:t>
            </a:r>
          </a:p>
          <a:p>
            <a:pPr marL="380990" indent="-380990" algn="just">
              <a:lnSpc>
                <a:spcPct val="130000"/>
              </a:lnSpc>
              <a:buFont typeface="Arial" panose="020B0604020202020204" pitchFamily="34" charset="0"/>
              <a:buChar char="•"/>
            </a:pPr>
            <a:r>
              <a:rPr lang="vi-VN" sz="1600" dirty="0"/>
              <a:t>Việt Nam có khoảng 2.000 làng nghề truyền thống, trong đó có nhiều làng nghề gốm sứ nổi tiếng như Bát Tràng, Chu Dầu, Phù Lãng.
Sản phẩm gốm sứ Việt Nam được xuất khẩu sang nhiều thị trường lớn như Mỹ, Nhật Bản, EU, với kim ngạch xuất khẩu đạt 711 triệu USD trong năm 2022.
Tuy nhiên, trung tâm sản xuất gốm sứ lớn nhất Việt Nam hiện nay là tỉnh Bình Dương, với sản lượng gốm chiếm 70% sản lượng gốm sứ gia dụng</a:t>
            </a:r>
            <a:r>
              <a:rPr lang="en-US" sz="1600" dirty="0"/>
              <a:t>.</a:t>
            </a:r>
            <a:endParaRPr lang="vi-VN" sz="1600" dirty="0"/>
          </a:p>
        </p:txBody>
      </p:sp>
    </p:spTree>
    <p:extLst>
      <p:ext uri="{BB962C8B-B14F-4D97-AF65-F5344CB8AC3E}">
        <p14:creationId xmlns:p14="http://schemas.microsoft.com/office/powerpoint/2010/main" val="1454715976"/>
      </p:ext>
    </p:extLst>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63533-DE43-5395-E16C-32CDDD19AAB0}"/>
              </a:ext>
            </a:extLst>
          </p:cNvPr>
          <p:cNvSpPr>
            <a:spLocks noGrp="1"/>
          </p:cNvSpPr>
          <p:nvPr>
            <p:ph type="title"/>
          </p:nvPr>
        </p:nvSpPr>
        <p:spPr/>
        <p:txBody>
          <a:bodyPr>
            <a:normAutofit fontScale="90000"/>
          </a:bodyPr>
          <a:lstStyle/>
          <a:p>
            <a:pPr algn="ctr"/>
            <a:r>
              <a:rPr lang="vi-VN" dirty="0">
                <a:solidFill>
                  <a:schemeClr val="accent1">
                    <a:lumMod val="50000"/>
                  </a:schemeClr>
                </a:solidFill>
              </a:rPr>
              <a:t>GỐM SỨ DÂN DỤNG VÀ MĨ NGHỆ</a:t>
            </a:r>
            <a:endParaRPr lang="en-US" dirty="0"/>
          </a:p>
        </p:txBody>
      </p:sp>
      <p:sp>
        <p:nvSpPr>
          <p:cNvPr id="3" name="Content Placeholder 2">
            <a:extLst>
              <a:ext uri="{FF2B5EF4-FFF2-40B4-BE49-F238E27FC236}">
                <a16:creationId xmlns:a16="http://schemas.microsoft.com/office/drawing/2014/main" id="{02DE62DB-3859-8CC3-264A-043177A99815}"/>
              </a:ext>
            </a:extLst>
          </p:cNvPr>
          <p:cNvSpPr>
            <a:spLocks noGrp="1"/>
          </p:cNvSpPr>
          <p:nvPr>
            <p:ph idx="1"/>
          </p:nvPr>
        </p:nvSpPr>
        <p:spPr>
          <a:xfrm>
            <a:off x="609600" y="1293779"/>
            <a:ext cx="10972800" cy="5015654"/>
          </a:xfrm>
        </p:spPr>
        <p:txBody>
          <a:bodyPr>
            <a:normAutofit lnSpcReduction="10000"/>
          </a:bodyPr>
          <a:lstStyle/>
          <a:p>
            <a:pPr marL="139700" indent="0">
              <a:buNone/>
            </a:pPr>
            <a:r>
              <a:rPr lang="vi-VN" b="1" dirty="0"/>
              <a:t>Gốm sứ dân dụng</a:t>
            </a:r>
          </a:p>
          <a:p>
            <a:r>
              <a:rPr lang="vi-VN" b="1" dirty="0"/>
              <a:t>Sản phẩm</a:t>
            </a:r>
            <a:r>
              <a:rPr lang="vi-VN" dirty="0"/>
              <a:t>: Bát, đĩa, ấm chén, bình hoa, lọ hoa, chén trà, bộ đồ ăn, nồi, chảo gốm sứ.</a:t>
            </a:r>
          </a:p>
          <a:p>
            <a:r>
              <a:rPr lang="vi-VN" b="1" dirty="0"/>
              <a:t>Đặc điểm</a:t>
            </a:r>
            <a:r>
              <a:rPr lang="vi-VN" dirty="0"/>
              <a:t>: </a:t>
            </a:r>
          </a:p>
          <a:p>
            <a:pPr lvl="1"/>
            <a:r>
              <a:rPr lang="vi-VN" dirty="0"/>
              <a:t>Thường được sản xuất thủ công hoặc bán công nghiệp, sử dụng men rạn, men màu, hoặc men trong.</a:t>
            </a:r>
          </a:p>
          <a:p>
            <a:pPr lvl="1"/>
            <a:r>
              <a:rPr lang="vi-VN" dirty="0"/>
              <a:t>Phổ biến ở các làng nghề như Bát Tràng (Hà Nội), Phù Lãng (Bắc Ninh), Thanh Hà (Hội An), Lái Thiêu (Bình Dương).</a:t>
            </a:r>
          </a:p>
          <a:p>
            <a:pPr lvl="1"/>
            <a:r>
              <a:rPr lang="vi-VN" dirty="0"/>
              <a:t>Thiết kế mang tính thẩm mỹ cao, phù hợp với nhu cầu sử dụng hàng ngày hoặc quà tặng.</a:t>
            </a:r>
          </a:p>
          <a:p>
            <a:r>
              <a:rPr lang="vi-VN" b="1" dirty="0"/>
              <a:t>Ví dụ</a:t>
            </a:r>
            <a:r>
              <a:rPr lang="vi-VN" dirty="0"/>
              <a:t>: Gốm Bát Tràng với men rạn đặc trưng, bộ ấm chén in họa tiết hoa sen, hoặc bát đĩa sứ trắng cao cấp của Minh Long.</a:t>
            </a:r>
          </a:p>
          <a:p>
            <a:pPr marL="139700" indent="0">
              <a:buNone/>
            </a:pPr>
            <a:r>
              <a:rPr lang="vi-VN" b="1" dirty="0"/>
              <a:t>Gốm sứ mỹ nghệ</a:t>
            </a:r>
          </a:p>
          <a:p>
            <a:r>
              <a:rPr lang="vi-VN" b="1" dirty="0"/>
              <a:t>Sản phẩm</a:t>
            </a:r>
            <a:r>
              <a:rPr lang="vi-VN" dirty="0"/>
              <a:t>: Tượng gốm, phù điêu, tranh gốm, bình gốm trang trí, đồ thờ cúng (lư hương, chân nến).</a:t>
            </a:r>
          </a:p>
          <a:p>
            <a:r>
              <a:rPr lang="vi-VN" b="1" dirty="0"/>
              <a:t>Đặc điểm</a:t>
            </a:r>
            <a:r>
              <a:rPr lang="vi-VN" dirty="0"/>
              <a:t>: </a:t>
            </a:r>
          </a:p>
          <a:p>
            <a:pPr lvl="1"/>
            <a:r>
              <a:rPr lang="vi-VN" dirty="0"/>
              <a:t>Tập trung vào tính nghệ thuật, thường được làm thủ công tại các làng nghề.</a:t>
            </a:r>
          </a:p>
          <a:p>
            <a:pPr lvl="1"/>
            <a:r>
              <a:rPr lang="vi-VN" dirty="0"/>
              <a:t>Phù hợp làm quà tặng, trang trí nội thất, hoặc sử dụng trong nghi lễ tôn giáo.</a:t>
            </a:r>
          </a:p>
          <a:p>
            <a:pPr lvl="1"/>
            <a:r>
              <a:rPr lang="vi-VN" dirty="0"/>
              <a:t>Kỹ thuật vẽ men, khắc họa tiết, hoặc đắp nổi được sử dụng để tạo sự độc đáo.</a:t>
            </a:r>
          </a:p>
          <a:p>
            <a:r>
              <a:rPr lang="vi-VN" b="1" dirty="0"/>
              <a:t>Ví dụ</a:t>
            </a:r>
            <a:r>
              <a:rPr lang="vi-VN" dirty="0"/>
              <a:t>: Tượng gốm Bát Tràng, tranh gốm Bửu Minh (Huế), đồ thờ gốm Phù Lãng.</a:t>
            </a:r>
          </a:p>
        </p:txBody>
      </p:sp>
    </p:spTree>
    <p:extLst>
      <p:ext uri="{BB962C8B-B14F-4D97-AF65-F5344CB8AC3E}">
        <p14:creationId xmlns:p14="http://schemas.microsoft.com/office/powerpoint/2010/main" val="4020059585"/>
      </p:ext>
    </p:extLst>
  </p:cSld>
  <p:clrMapOvr>
    <a:masterClrMapping/>
  </p:clrMapOvr>
  <p:transition/>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D6307041-E8B7-AA25-61D6-56F2717A49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CBE2DCB-8010-61D8-69CC-47A0E9F9131B}"/>
              </a:ext>
            </a:extLst>
          </p:cNvPr>
          <p:cNvSpPr>
            <a:spLocks noGrp="1"/>
          </p:cNvSpPr>
          <p:nvPr>
            <p:ph type="title"/>
          </p:nvPr>
        </p:nvSpPr>
        <p:spPr/>
        <p:txBody>
          <a:bodyPr>
            <a:noAutofit/>
          </a:bodyPr>
          <a:lstStyle/>
          <a:p>
            <a:pPr algn="ctr"/>
            <a:r>
              <a:rPr dirty="0" lang="vi-VN" sz="3200">
                <a:solidFill>
                  <a:schemeClr val="accent1">
                    <a:lumMod val="50000"/>
                  </a:schemeClr>
                </a:solidFill>
                <a:latin typeface="+mn-lt"/>
              </a:rPr>
              <a:t>GỐM SỨ DÂN DỤNG VÀ MĨ NGHỆ</a:t>
            </a:r>
            <a:endParaRPr dirty="0" lang="en-US" sz="3200">
              <a:solidFill>
                <a:schemeClr val="accent1">
                  <a:lumMod val="50000"/>
                </a:schemeClr>
              </a:solidFill>
              <a:latin typeface="+mn-lt"/>
            </a:endParaRPr>
          </a:p>
        </p:txBody>
      </p:sp>
      <p:graphicFrame>
        <p:nvGraphicFramePr>
          <p:cNvPr id="13" name="Biểu đồ 12">
            <a:extLst>
              <a:ext uri="{FF2B5EF4-FFF2-40B4-BE49-F238E27FC236}">
                <a16:creationId xmlns:a16="http://schemas.microsoft.com/office/drawing/2014/main" id="{A9AA4207-D73B-85C7-77A2-682F5B5167D7}"/>
              </a:ext>
            </a:extLst>
          </p:cNvPr>
          <p:cNvGraphicFramePr/>
          <p:nvPr/>
        </p:nvGraphicFramePr>
        <p:xfrm>
          <a:off x="193473" y="1301377"/>
          <a:ext cx="6129506" cy="4768683"/>
        </p:xfrm>
        <a:graphic>
          <a:graphicData uri="http://schemas.openxmlformats.org/drawingml/2006/chart">
            <c:chart xmlns:c="http://schemas.openxmlformats.org/drawingml/2006/chart" xmlns:r="http://schemas.openxmlformats.org/officeDocument/2006/relationships" r:id="rId2"/>
          </a:graphicData>
        </a:graphic>
      </p:graphicFrame>
      <p:pic>
        <p:nvPicPr>
          <p:cNvPr id="8" name="Hình ảnh 7">
            <a:extLst>
              <a:ext uri="{FF2B5EF4-FFF2-40B4-BE49-F238E27FC236}">
                <a16:creationId xmlns:a16="http://schemas.microsoft.com/office/drawing/2014/main" id="{65724479-E8D0-7366-AF8A-A3B4B76577F6}"/>
              </a:ext>
            </a:extLst>
          </p:cNvPr>
          <p:cNvPicPr>
            <a:picLocks noChangeAspect="1"/>
          </p:cNvPicPr>
          <p:nvPr/>
        </p:nvPicPr>
        <p:blipFill>
          <a:blip r:embed="rId3"/>
          <a:srcRect b="233" l="140" r="178" t="93"/>
          <a:stretch/>
        </p:blipFill>
        <p:spPr>
          <a:xfrm>
            <a:off x="7707652" y="1301377"/>
            <a:ext cx="2104185" cy="1720431"/>
          </a:xfrm>
          <a:prstGeom prst="rect">
            <a:avLst/>
          </a:prstGeom>
        </p:spPr>
      </p:pic>
      <p:pic>
        <p:nvPicPr>
          <p:cNvPr id="9" name="Hình ảnh 8">
            <a:extLst>
              <a:ext uri="{FF2B5EF4-FFF2-40B4-BE49-F238E27FC236}">
                <a16:creationId xmlns:a16="http://schemas.microsoft.com/office/drawing/2014/main" id="{4C3A566E-11C3-98DF-FD6C-5DF4A0BC428D}"/>
              </a:ext>
            </a:extLst>
          </p:cNvPr>
          <p:cNvPicPr>
            <a:picLocks noChangeAspect="1"/>
          </p:cNvPicPr>
          <p:nvPr/>
        </p:nvPicPr>
        <p:blipFill>
          <a:blip r:embed="rId4"/>
          <a:srcRect b="10" l="214" r="28" t="91"/>
          <a:stretch/>
        </p:blipFill>
        <p:spPr>
          <a:xfrm>
            <a:off x="9811837" y="3998033"/>
            <a:ext cx="1905835" cy="1856975"/>
          </a:xfrm>
          <a:prstGeom prst="rect">
            <a:avLst/>
          </a:prstGeom>
        </p:spPr>
      </p:pic>
      <p:pic>
        <p:nvPicPr>
          <p:cNvPr id="10" name="Hình ảnh 9">
            <a:extLst>
              <a:ext uri="{FF2B5EF4-FFF2-40B4-BE49-F238E27FC236}">
                <a16:creationId xmlns:a16="http://schemas.microsoft.com/office/drawing/2014/main" id="{24759256-7CDA-124D-F466-C43D8286022B}"/>
              </a:ext>
            </a:extLst>
          </p:cNvPr>
          <p:cNvPicPr>
            <a:picLocks noChangeAspect="1"/>
          </p:cNvPicPr>
          <p:nvPr/>
        </p:nvPicPr>
        <p:blipFill>
          <a:blip r:embed="rId5"/>
          <a:srcRect l="248" r="150"/>
          <a:stretch/>
        </p:blipFill>
        <p:spPr>
          <a:xfrm>
            <a:off x="6881055" y="3998033"/>
            <a:ext cx="1320835" cy="2072027"/>
          </a:xfrm>
          <a:prstGeom prst="rect">
            <a:avLst/>
          </a:prstGeom>
        </p:spPr>
      </p:pic>
      <p:sp>
        <p:nvSpPr>
          <p:cNvPr id="3" name="Hộp Văn bản 12">
            <a:extLst>
              <a:ext uri="{FF2B5EF4-FFF2-40B4-BE49-F238E27FC236}">
                <a16:creationId xmlns:a16="http://schemas.microsoft.com/office/drawing/2014/main" id="{8ABBEBB9-E5A1-613E-6253-71C7F357B0B3}"/>
              </a:ext>
            </a:extLst>
          </p:cNvPr>
          <p:cNvSpPr txBox="1"/>
          <p:nvPr/>
        </p:nvSpPr>
        <p:spPr>
          <a:xfrm>
            <a:off x="7630621" y="3135523"/>
            <a:ext cx="2181216" cy="748795"/>
          </a:xfrm>
          <a:prstGeom prst="rect">
            <a:avLst/>
          </a:prstGeom>
          <a:noFill/>
        </p:spPr>
        <p:txBody>
          <a:bodyPr wrap="square">
            <a:spAutoFit/>
          </a:bodyPr>
          <a:lstStyle/>
          <a:p>
            <a:pPr algn="ctr"/>
            <a:r>
              <a:rPr dirty="0" err="1" lang="en-US" sz="2133"/>
              <a:t>Gốm</a:t>
            </a:r>
            <a:r>
              <a:rPr dirty="0" lang="en-US" sz="2133"/>
              <a:t> </a:t>
            </a:r>
            <a:r>
              <a:rPr dirty="0" err="1" lang="en-US" sz="2133"/>
              <a:t>sứ</a:t>
            </a:r>
            <a:r>
              <a:rPr dirty="0" lang="en-US" sz="2133"/>
              <a:t> </a:t>
            </a:r>
            <a:r>
              <a:rPr dirty="0" err="1" lang="en-US" sz="2133"/>
              <a:t>gia</a:t>
            </a:r>
            <a:r>
              <a:rPr dirty="0" lang="en-US" sz="2133"/>
              <a:t> </a:t>
            </a:r>
            <a:r>
              <a:rPr dirty="0" err="1" lang="en-US" sz="2133"/>
              <a:t>dụng</a:t>
            </a:r>
            <a:endParaRPr dirty="0" lang="en-US" sz="2133"/>
          </a:p>
        </p:txBody>
      </p:sp>
      <p:sp>
        <p:nvSpPr>
          <p:cNvPr id="15" name="Hộp Văn bản 14">
            <a:extLst>
              <a:ext uri="{FF2B5EF4-FFF2-40B4-BE49-F238E27FC236}">
                <a16:creationId xmlns:a16="http://schemas.microsoft.com/office/drawing/2014/main" id="{D4DFB9B9-47D5-65AC-C8C4-C5AC055FBE42}"/>
              </a:ext>
            </a:extLst>
          </p:cNvPr>
          <p:cNvSpPr txBox="1"/>
          <p:nvPr/>
        </p:nvSpPr>
        <p:spPr>
          <a:xfrm>
            <a:off x="6543614" y="5934969"/>
            <a:ext cx="2181216" cy="420564"/>
          </a:xfrm>
          <a:prstGeom prst="rect">
            <a:avLst/>
          </a:prstGeom>
          <a:noFill/>
        </p:spPr>
        <p:txBody>
          <a:bodyPr wrap="square">
            <a:spAutoFit/>
          </a:bodyPr>
          <a:lstStyle/>
          <a:p>
            <a:pPr algn="ctr"/>
            <a:r>
              <a:rPr dirty="0" lang="vi-VN" sz="2133"/>
              <a:t>Gốm sứ trang trí</a:t>
            </a:r>
            <a:endParaRPr dirty="0" lang="en-US" sz="2133"/>
          </a:p>
        </p:txBody>
      </p:sp>
      <p:sp>
        <p:nvSpPr>
          <p:cNvPr id="19" name="Hộp Văn bản 18">
            <a:extLst>
              <a:ext uri="{FF2B5EF4-FFF2-40B4-BE49-F238E27FC236}">
                <a16:creationId xmlns:a16="http://schemas.microsoft.com/office/drawing/2014/main" id="{793795C8-AFDC-7E72-0AA3-4E14CA68A82E}"/>
              </a:ext>
            </a:extLst>
          </p:cNvPr>
          <p:cNvSpPr txBox="1"/>
          <p:nvPr/>
        </p:nvSpPr>
        <p:spPr>
          <a:xfrm>
            <a:off x="9559241" y="5966095"/>
            <a:ext cx="2526742" cy="420564"/>
          </a:xfrm>
          <a:prstGeom prst="rect">
            <a:avLst/>
          </a:prstGeom>
          <a:noFill/>
        </p:spPr>
        <p:txBody>
          <a:bodyPr wrap="square">
            <a:spAutoFit/>
          </a:bodyPr>
          <a:lstStyle/>
          <a:p>
            <a:r>
              <a:rPr dirty="0" lang="vi-VN" sz="2133"/>
              <a:t>Gốm sứ nghệ thuật</a:t>
            </a:r>
            <a:endParaRPr dirty="0" lang="en-US" sz="2133"/>
          </a:p>
        </p:txBody>
      </p:sp>
    </p:spTree>
    <p:extLst>
      <p:ext uri="{BB962C8B-B14F-4D97-AF65-F5344CB8AC3E}">
        <p14:creationId xmlns:p14="http://schemas.microsoft.com/office/powerpoint/2010/main" val="906369197"/>
      </p:ext>
    </p:extLst>
  </p:cSld>
  <p:clrMapOvr>
    <a:masterClrMapping/>
  </p:clrMapOvr>
  <p:transition/>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CC0E7C07-68D0-C1DC-E7D9-B6255120BCD2}"/>
            </a:ext>
          </a:extLst>
        </p:cNvPr>
        <p:cNvGrpSpPr/>
        <p:nvPr/>
      </p:nvGrpSpPr>
      <p:grpSpPr>
        <a:xfrm>
          <a:off x="0" y="0"/>
          <a:ext cx="0" cy="0"/>
          <a:chOff x="0" y="0"/>
          <a:chExt cx="0" cy="0"/>
        </a:xfrm>
      </p:grpSpPr>
      <p:pic>
        <p:nvPicPr>
          <p:cNvPr id="11" name="Hình ảnh 10">
            <a:extLst>
              <a:ext uri="{FF2B5EF4-FFF2-40B4-BE49-F238E27FC236}">
                <a16:creationId xmlns:a16="http://schemas.microsoft.com/office/drawing/2014/main" id="{CDC42B25-E5F2-0BB9-717D-A14DB0FFD01C}"/>
              </a:ext>
            </a:extLst>
          </p:cNvPr>
          <p:cNvPicPr>
            <a:picLocks noChangeAspect="1"/>
          </p:cNvPicPr>
          <p:nvPr/>
        </p:nvPicPr>
        <p:blipFill>
          <a:blip r:embed="rId2"/>
          <a:srcRect l="156" t="176"/>
          <a:stretch/>
        </p:blipFill>
        <p:spPr>
          <a:xfrm>
            <a:off x="9276081" y="1563608"/>
            <a:ext cx="2049586" cy="2116348"/>
          </a:xfrm>
          <a:prstGeom prst="rect">
            <a:avLst/>
          </a:prstGeom>
        </p:spPr>
      </p:pic>
      <p:sp>
        <p:nvSpPr>
          <p:cNvPr id="17" name="Hộp Văn bản 16">
            <a:extLst>
              <a:ext uri="{FF2B5EF4-FFF2-40B4-BE49-F238E27FC236}">
                <a16:creationId xmlns:a16="http://schemas.microsoft.com/office/drawing/2014/main" id="{B898D09D-7BBA-E69E-9C18-CF805DBEFB71}"/>
              </a:ext>
            </a:extLst>
          </p:cNvPr>
          <p:cNvSpPr txBox="1"/>
          <p:nvPr/>
        </p:nvSpPr>
        <p:spPr>
          <a:xfrm>
            <a:off x="9071062" y="3820062"/>
            <a:ext cx="2459623" cy="420564"/>
          </a:xfrm>
          <a:prstGeom prst="rect">
            <a:avLst/>
          </a:prstGeom>
          <a:noFill/>
        </p:spPr>
        <p:txBody>
          <a:bodyPr wrap="square">
            <a:spAutoFit/>
          </a:bodyPr>
          <a:lstStyle/>
          <a:p>
            <a:pPr algn="ctr"/>
            <a:r>
              <a:rPr dirty="0" lang="vi-VN" sz="2133"/>
              <a:t>Gạch lát, trang trí</a:t>
            </a:r>
            <a:endParaRPr dirty="0" lang="en-US" sz="2133"/>
          </a:p>
        </p:txBody>
      </p:sp>
      <p:sp>
        <p:nvSpPr>
          <p:cNvPr id="16" name="Title 1">
            <a:extLst>
              <a:ext uri="{FF2B5EF4-FFF2-40B4-BE49-F238E27FC236}">
                <a16:creationId xmlns:a16="http://schemas.microsoft.com/office/drawing/2014/main" id="{CD6643CD-4840-EF0B-B872-1AFE601D29A2}"/>
              </a:ext>
            </a:extLst>
          </p:cNvPr>
          <p:cNvSpPr>
            <a:spLocks noGrp="1"/>
          </p:cNvSpPr>
          <p:nvPr>
            <p:ph type="title"/>
          </p:nvPr>
        </p:nvSpPr>
        <p:spPr>
          <a:xfrm>
            <a:off x="457200" y="467377"/>
            <a:ext cx="11277600" cy="563563"/>
          </a:xfrm>
        </p:spPr>
        <p:txBody>
          <a:bodyPr>
            <a:noAutofit/>
          </a:bodyPr>
          <a:lstStyle/>
          <a:p>
            <a:pPr algn="ctr"/>
            <a:r>
              <a:rPr dirty="0" lang="vi-VN" sz="2933">
                <a:solidFill>
                  <a:schemeClr val="accent1">
                    <a:lumMod val="50000"/>
                  </a:schemeClr>
                </a:solidFill>
                <a:latin typeface="+mn-lt"/>
              </a:rPr>
              <a:t>GỐM SỨ XÂY DỰNG</a:t>
            </a:r>
            <a:endParaRPr dirty="0" lang="en-US" sz="2933">
              <a:solidFill>
                <a:schemeClr val="accent1">
                  <a:lumMod val="50000"/>
                </a:schemeClr>
              </a:solidFill>
              <a:latin typeface="+mn-lt"/>
            </a:endParaRPr>
          </a:p>
        </p:txBody>
      </p:sp>
      <p:sp>
        <p:nvSpPr>
          <p:cNvPr id="4" name="Table Placeholder 3">
            <a:extLst>
              <a:ext uri="{FF2B5EF4-FFF2-40B4-BE49-F238E27FC236}">
                <a16:creationId xmlns:a16="http://schemas.microsoft.com/office/drawing/2014/main" id="{58F3BF3D-EA4A-458B-CE99-9170A866180C}"/>
              </a:ext>
            </a:extLst>
          </p:cNvPr>
          <p:cNvSpPr>
            <a:spLocks noGrp="1"/>
          </p:cNvSpPr>
          <p:nvPr>
            <p:ph idx="1" type="tbl"/>
          </p:nvPr>
        </p:nvSpPr>
        <p:spPr>
          <a:xfrm>
            <a:off x="609599" y="1381328"/>
            <a:ext cx="8553855" cy="5019473"/>
          </a:xfrm>
        </p:spPr>
        <p:txBody>
          <a:bodyPr>
            <a:normAutofit/>
          </a:bodyPr>
          <a:lstStyle/>
          <a:p>
            <a:r>
              <a:rPr b="1" dirty="0" lang="vi-VN" sz="2000"/>
              <a:t>Gốm sứ xây dựng</a:t>
            </a:r>
          </a:p>
          <a:p>
            <a:r>
              <a:rPr b="1" dirty="0" lang="vi-VN" sz="2000"/>
              <a:t>Sản phẩm</a:t>
            </a:r>
            <a:r>
              <a:rPr dirty="0" lang="vi-VN" sz="2000"/>
              <a:t>: Gạch ốp lát, ngói gốm, gạch trang trí, gạch </a:t>
            </a:r>
            <a:r>
              <a:rPr dirty="0" err="1" lang="vi-VN" sz="2000"/>
              <a:t>terrazzo</a:t>
            </a:r>
            <a:r>
              <a:rPr dirty="0" lang="vi-VN" sz="2000"/>
              <a:t>, gạch men </a:t>
            </a:r>
            <a:r>
              <a:rPr dirty="0" err="1" lang="vi-VN" sz="2000"/>
              <a:t>ceramic</a:t>
            </a:r>
            <a:r>
              <a:rPr dirty="0" lang="vi-VN" sz="2000"/>
              <a:t>, gạch </a:t>
            </a:r>
            <a:r>
              <a:rPr dirty="0" err="1" lang="vi-VN" sz="2000"/>
              <a:t>porcelain</a:t>
            </a:r>
            <a:r>
              <a:rPr dirty="0" lang="vi-VN" sz="2000"/>
              <a:t> (sứ xương).</a:t>
            </a:r>
          </a:p>
          <a:p>
            <a:r>
              <a:rPr b="1" dirty="0" lang="vi-VN" sz="2000"/>
              <a:t>Đặc điểm</a:t>
            </a:r>
            <a:r>
              <a:rPr dirty="0" lang="vi-VN" sz="2000"/>
              <a:t>: </a:t>
            </a:r>
          </a:p>
          <a:p>
            <a:pPr lvl="1"/>
            <a:r>
              <a:rPr dirty="0" lang="vi-VN" sz="2000"/>
              <a:t>Được sản xuất công nghiệp với quy mô lớn, đáp ứng tiêu chuẩn kỹ thuật như TCVN 13113:2020 (ISO 13006:2018) và QCVN 16:2023/BXD.</a:t>
            </a:r>
          </a:p>
          <a:p>
            <a:pPr lvl="1"/>
            <a:r>
              <a:rPr dirty="0" lang="vi-VN" sz="2000"/>
              <a:t>Gạch </a:t>
            </a:r>
            <a:r>
              <a:rPr dirty="0" err="1" lang="vi-VN" sz="2000"/>
              <a:t>porcelain</a:t>
            </a:r>
            <a:r>
              <a:rPr dirty="0" lang="vi-VN" sz="2000"/>
              <a:t> có độ hút nước thấp (≤0.5%), bền, chống trầy xước, phù hợp cho nhà ở, khách sạn, trung tâm thương mại.</a:t>
            </a:r>
          </a:p>
          <a:p>
            <a:pPr lvl="1"/>
            <a:r>
              <a:rPr dirty="0" lang="vi-VN" sz="2000"/>
              <a:t>Gạch men </a:t>
            </a:r>
            <a:r>
              <a:rPr dirty="0" err="1" lang="vi-VN" sz="2000"/>
              <a:t>ceramic</a:t>
            </a:r>
            <a:r>
              <a:rPr dirty="0" lang="vi-VN" sz="2000"/>
              <a:t> (độ hút nước 3-6%) phổ biến cho lát nền, ốp tường.</a:t>
            </a:r>
          </a:p>
          <a:p>
            <a:r>
              <a:rPr b="1" dirty="0" lang="vi-VN" sz="2000"/>
              <a:t>Ví dụ</a:t>
            </a:r>
            <a:r>
              <a:rPr dirty="0" lang="vi-VN" sz="2000"/>
              <a:t>: Gạch ốp lát </a:t>
            </a:r>
            <a:r>
              <a:rPr dirty="0" err="1" lang="vi-VN" sz="2000"/>
              <a:t>Viglacera</a:t>
            </a:r>
            <a:r>
              <a:rPr dirty="0" lang="vi-VN" sz="2000"/>
              <a:t>, </a:t>
            </a:r>
            <a:r>
              <a:rPr dirty="0" err="1" lang="vi-VN" sz="2000"/>
              <a:t>Prime</a:t>
            </a:r>
            <a:r>
              <a:rPr dirty="0" lang="vi-VN" sz="2000"/>
              <a:t>, </a:t>
            </a:r>
            <a:r>
              <a:rPr dirty="0" err="1" lang="vi-VN" sz="2000"/>
              <a:t>Tasa</a:t>
            </a:r>
            <a:r>
              <a:rPr dirty="0" lang="vi-VN" sz="2000"/>
              <a:t>; ngói gốm Đồng Nai.</a:t>
            </a:r>
          </a:p>
          <a:p>
            <a:pPr indent="0" marL="139700">
              <a:buNone/>
            </a:pPr>
            <a:endParaRPr dirty="0" lang="vi-VN" sz="2000"/>
          </a:p>
          <a:p>
            <a:pPr lvl="1"/>
            <a:endParaRPr dirty="0" lang="en-US" sz="2000"/>
          </a:p>
        </p:txBody>
      </p:sp>
      <p:sp>
        <p:nvSpPr>
          <p:cNvPr descr="cách điện đường dây trên cao" id="3" name="AutoShape 4">
            <a:extLst>
              <a:ext uri="{FF2B5EF4-FFF2-40B4-BE49-F238E27FC236}">
                <a16:creationId xmlns:a16="http://schemas.microsoft.com/office/drawing/2014/main" id="{4BF51A17-2D87-857C-4B20-E83D2259F53E}"/>
              </a:ext>
            </a:extLst>
          </p:cNvPr>
          <p:cNvSpPr>
            <a:spLocks noChangeArrowheads="1" noChangeAspect="1"/>
          </p:cNvSpPr>
          <p:nvPr/>
        </p:nvSpPr>
        <p:spPr bwMode="auto">
          <a:xfrm>
            <a:off x="5892800" y="3225800"/>
            <a:ext cx="406400" cy="406400"/>
          </a:xfrm>
          <a:prstGeom prst="rect">
            <a:avLst/>
          </a:prstGeom>
          <a:noFill/>
          <a:extLst>
            <a:ext uri="{909E8E84-426E-40DD-AFC4-6F175D3DCCD1}">
              <a14:hiddenFill xmlns:a14="http://schemas.microsoft.com/office/drawing/2010/main">
                <a:solidFill>
                  <a:srgbClr val="FFFFFF"/>
                </a:solidFill>
              </a14:hiddenFill>
            </a:ext>
          </a:extLst>
        </p:spPr>
        <p:txBody>
          <a:bodyPr anchor="t" anchorCtr="0" bIns="60960" compatLnSpc="1" lIns="121920" numCol="1" rIns="121920" tIns="60960" vert="horz" wrap="square">
            <a:prstTxWarp prst="textNoShape">
              <a:avLst/>
            </a:prstTxWarp>
          </a:bodyPr>
          <a:lstStyle/>
          <a:p>
            <a:endParaRPr lang="en-US" sz="2400"/>
          </a:p>
        </p:txBody>
      </p:sp>
    </p:spTree>
    <p:extLst>
      <p:ext uri="{BB962C8B-B14F-4D97-AF65-F5344CB8AC3E}">
        <p14:creationId xmlns:p14="http://schemas.microsoft.com/office/powerpoint/2010/main" val="2947343529"/>
      </p:ext>
    </p:extLst>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14406-690B-CBCF-10AF-DFE57C344348}"/>
              </a:ext>
            </a:extLst>
          </p:cNvPr>
          <p:cNvSpPr>
            <a:spLocks noGrp="1"/>
          </p:cNvSpPr>
          <p:nvPr>
            <p:ph type="title"/>
          </p:nvPr>
        </p:nvSpPr>
        <p:spPr/>
        <p:txBody>
          <a:bodyPr>
            <a:normAutofit fontScale="90000"/>
          </a:bodyPr>
          <a:lstStyle/>
          <a:p>
            <a:pPr algn="ctr"/>
            <a:r>
              <a:rPr lang="vi-VN" dirty="0"/>
              <a:t>Gốm sứ công nghiệp</a:t>
            </a:r>
            <a:endParaRPr lang="en-US" dirty="0"/>
          </a:p>
        </p:txBody>
      </p:sp>
      <p:sp>
        <p:nvSpPr>
          <p:cNvPr id="3" name="Content Placeholder 2">
            <a:extLst>
              <a:ext uri="{FF2B5EF4-FFF2-40B4-BE49-F238E27FC236}">
                <a16:creationId xmlns:a16="http://schemas.microsoft.com/office/drawing/2014/main" id="{DB1C3228-D5A7-A68C-BC82-95B8D7926E71}"/>
              </a:ext>
            </a:extLst>
          </p:cNvPr>
          <p:cNvSpPr>
            <a:spLocks noGrp="1"/>
          </p:cNvSpPr>
          <p:nvPr>
            <p:ph idx="1"/>
          </p:nvPr>
        </p:nvSpPr>
        <p:spPr>
          <a:xfrm>
            <a:off x="609600" y="1326079"/>
            <a:ext cx="10972800" cy="2494082"/>
          </a:xfrm>
        </p:spPr>
        <p:txBody>
          <a:bodyPr/>
          <a:lstStyle/>
          <a:p>
            <a:pPr marL="139700" indent="0">
              <a:buNone/>
            </a:pPr>
            <a:r>
              <a:rPr lang="vi-VN" b="1" dirty="0"/>
              <a:t>Gốm sứ công nghiệp</a:t>
            </a:r>
          </a:p>
          <a:p>
            <a:r>
              <a:rPr lang="vi-VN" b="1" dirty="0"/>
              <a:t>Sản phẩm</a:t>
            </a:r>
            <a:r>
              <a:rPr lang="vi-VN" dirty="0"/>
              <a:t>: Sứ cách điện, sứ kỹ thuật, vật liệu chịu nhiệt, sứ vệ sinh (bồn cầu, chậu rửa).</a:t>
            </a:r>
          </a:p>
          <a:p>
            <a:r>
              <a:rPr lang="vi-VN" b="1" dirty="0"/>
              <a:t>Đặc điểm</a:t>
            </a:r>
            <a:r>
              <a:rPr lang="vi-VN" dirty="0"/>
              <a:t>: </a:t>
            </a:r>
          </a:p>
          <a:p>
            <a:pPr lvl="1"/>
            <a:r>
              <a:rPr lang="vi-VN" dirty="0"/>
              <a:t>Yêu cầu độ bền cơ học cao, chịu nhiệt, chống ăn mòn hóa học.</a:t>
            </a:r>
          </a:p>
          <a:p>
            <a:pPr lvl="1"/>
            <a:r>
              <a:rPr lang="vi-VN" dirty="0"/>
              <a:t>Sản xuất công nghiệp với công nghệ tiên tiến, đáp ứng tiêu chuẩn quốc tế (như ISO 9001:2015).</a:t>
            </a:r>
          </a:p>
          <a:p>
            <a:pPr lvl="1"/>
            <a:r>
              <a:rPr lang="vi-VN" dirty="0"/>
              <a:t>Ứng dụng trong ngành điện, xây dựng, và thiết bị vệ sinh.</a:t>
            </a:r>
          </a:p>
          <a:p>
            <a:r>
              <a:rPr lang="vi-VN" b="1" dirty="0"/>
              <a:t>Ví dụ</a:t>
            </a:r>
            <a:r>
              <a:rPr lang="vi-VN" dirty="0"/>
              <a:t>: Sứ cách điện của </a:t>
            </a:r>
            <a:r>
              <a:rPr lang="vi-VN" dirty="0" err="1"/>
              <a:t>Dincer</a:t>
            </a:r>
            <a:r>
              <a:rPr lang="vi-VN" dirty="0"/>
              <a:t> (Đồng Nai), bồn cầu sứ </a:t>
            </a:r>
            <a:r>
              <a:rPr lang="vi-VN" dirty="0" err="1"/>
              <a:t>Viglacera</a:t>
            </a:r>
            <a:r>
              <a:rPr lang="vi-VN" dirty="0"/>
              <a:t> hoặc </a:t>
            </a:r>
            <a:r>
              <a:rPr lang="vi-VN" dirty="0" err="1"/>
              <a:t>Inax</a:t>
            </a:r>
            <a:endParaRPr lang="vi-VN" dirty="0"/>
          </a:p>
        </p:txBody>
      </p:sp>
      <p:pic>
        <p:nvPicPr>
          <p:cNvPr id="7" name="Picture 6">
            <a:extLst>
              <a:ext uri="{FF2B5EF4-FFF2-40B4-BE49-F238E27FC236}">
                <a16:creationId xmlns:a16="http://schemas.microsoft.com/office/drawing/2014/main" id="{FE88F9EA-65CF-54D6-019D-2E6BE48E128D}"/>
              </a:ext>
            </a:extLst>
          </p:cNvPr>
          <p:cNvPicPr>
            <a:picLocks noChangeAspect="1"/>
          </p:cNvPicPr>
          <p:nvPr/>
        </p:nvPicPr>
        <p:blipFill>
          <a:blip r:embed="rId2"/>
          <a:stretch>
            <a:fillRect/>
          </a:stretch>
        </p:blipFill>
        <p:spPr>
          <a:xfrm>
            <a:off x="3027713" y="4643691"/>
            <a:ext cx="1701540" cy="1665676"/>
          </a:xfrm>
          <a:prstGeom prst="rect">
            <a:avLst/>
          </a:prstGeom>
        </p:spPr>
      </p:pic>
      <p:sp>
        <p:nvSpPr>
          <p:cNvPr id="12" name="Hộp Văn bản 18">
            <a:extLst>
              <a:ext uri="{FF2B5EF4-FFF2-40B4-BE49-F238E27FC236}">
                <a16:creationId xmlns:a16="http://schemas.microsoft.com/office/drawing/2014/main" id="{753DDE6E-8558-4375-67FD-9A54EEBAE130}"/>
              </a:ext>
            </a:extLst>
          </p:cNvPr>
          <p:cNvSpPr txBox="1"/>
          <p:nvPr/>
        </p:nvSpPr>
        <p:spPr>
          <a:xfrm>
            <a:off x="9246787" y="6285048"/>
            <a:ext cx="2335613" cy="420564"/>
          </a:xfrm>
          <a:prstGeom prst="rect">
            <a:avLst/>
          </a:prstGeom>
          <a:noFill/>
        </p:spPr>
        <p:txBody>
          <a:bodyPr wrap="square">
            <a:spAutoFit/>
          </a:bodyPr>
          <a:lstStyle/>
          <a:p>
            <a:r>
              <a:rPr lang="vi-VN" sz="2133" dirty="0"/>
              <a:t>Gốm kỹ thuật</a:t>
            </a:r>
            <a:endParaRPr lang="en-US" sz="2133" dirty="0"/>
          </a:p>
        </p:txBody>
      </p:sp>
      <p:pic>
        <p:nvPicPr>
          <p:cNvPr id="5" name="Picture 4">
            <a:extLst>
              <a:ext uri="{FF2B5EF4-FFF2-40B4-BE49-F238E27FC236}">
                <a16:creationId xmlns:a16="http://schemas.microsoft.com/office/drawing/2014/main" id="{FBD3FD1B-77F8-C0A6-3622-08020CF8BABD}"/>
              </a:ext>
            </a:extLst>
          </p:cNvPr>
          <p:cNvPicPr>
            <a:picLocks noChangeAspect="1"/>
          </p:cNvPicPr>
          <p:nvPr/>
        </p:nvPicPr>
        <p:blipFill>
          <a:blip r:embed="rId3"/>
          <a:stretch>
            <a:fillRect/>
          </a:stretch>
        </p:blipFill>
        <p:spPr>
          <a:xfrm>
            <a:off x="9298668" y="4501430"/>
            <a:ext cx="1817548" cy="1624679"/>
          </a:xfrm>
          <a:prstGeom prst="rect">
            <a:avLst/>
          </a:prstGeom>
        </p:spPr>
      </p:pic>
      <p:pic>
        <p:nvPicPr>
          <p:cNvPr id="2050" name="Picture 2" descr="Sứ vệ sinh là gì?">
            <a:extLst>
              <a:ext uri="{FF2B5EF4-FFF2-40B4-BE49-F238E27FC236}">
                <a16:creationId xmlns:a16="http://schemas.microsoft.com/office/drawing/2014/main" id="{FEFC3BB4-4257-56DF-AAD7-D90B75ADA39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50095" y="4501430"/>
            <a:ext cx="2618223" cy="1636389"/>
          </a:xfrm>
          <a:prstGeom prst="rect">
            <a:avLst/>
          </a:prstGeom>
          <a:noFill/>
          <a:extLst>
            <a:ext uri="{909E8E84-426E-40DD-AFC4-6F175D3DCCD1}">
              <a14:hiddenFill xmlns:a14="http://schemas.microsoft.com/office/drawing/2010/main">
                <a:solidFill>
                  <a:srgbClr val="FFFFFF"/>
                </a:solidFill>
              </a14:hiddenFill>
            </a:ext>
          </a:extLst>
        </p:spPr>
      </p:pic>
      <p:sp>
        <p:nvSpPr>
          <p:cNvPr id="4" name="Hộp Văn bản 16">
            <a:extLst>
              <a:ext uri="{FF2B5EF4-FFF2-40B4-BE49-F238E27FC236}">
                <a16:creationId xmlns:a16="http://schemas.microsoft.com/office/drawing/2014/main" id="{66059A57-3B05-7822-E072-C015A979AB49}"/>
              </a:ext>
            </a:extLst>
          </p:cNvPr>
          <p:cNvSpPr txBox="1"/>
          <p:nvPr/>
        </p:nvSpPr>
        <p:spPr>
          <a:xfrm>
            <a:off x="5917554" y="6184958"/>
            <a:ext cx="2459623" cy="420564"/>
          </a:xfrm>
          <a:prstGeom prst="rect">
            <a:avLst/>
          </a:prstGeom>
          <a:noFill/>
        </p:spPr>
        <p:txBody>
          <a:bodyPr wrap="square">
            <a:spAutoFit/>
          </a:bodyPr>
          <a:lstStyle/>
          <a:p>
            <a:pPr algn="ctr"/>
            <a:r>
              <a:rPr lang="vi-VN" sz="2133" dirty="0"/>
              <a:t>Thiết bị vệ sinh</a:t>
            </a:r>
            <a:endParaRPr lang="en-US" sz="2133" dirty="0"/>
          </a:p>
        </p:txBody>
      </p:sp>
      <p:sp>
        <p:nvSpPr>
          <p:cNvPr id="6" name="Hộp Văn bản 18">
            <a:extLst>
              <a:ext uri="{FF2B5EF4-FFF2-40B4-BE49-F238E27FC236}">
                <a16:creationId xmlns:a16="http://schemas.microsoft.com/office/drawing/2014/main" id="{523628B5-43A6-E42C-CAF8-66DC0A351840}"/>
              </a:ext>
            </a:extLst>
          </p:cNvPr>
          <p:cNvSpPr txBox="1"/>
          <p:nvPr/>
        </p:nvSpPr>
        <p:spPr>
          <a:xfrm>
            <a:off x="2784379" y="6381331"/>
            <a:ext cx="2335613" cy="420564"/>
          </a:xfrm>
          <a:prstGeom prst="rect">
            <a:avLst/>
          </a:prstGeom>
          <a:noFill/>
        </p:spPr>
        <p:txBody>
          <a:bodyPr wrap="square">
            <a:spAutoFit/>
          </a:bodyPr>
          <a:lstStyle/>
          <a:p>
            <a:r>
              <a:rPr lang="vi-VN" sz="2133" dirty="0"/>
              <a:t>Sứ cách điện</a:t>
            </a:r>
            <a:endParaRPr lang="en-US" sz="2133" dirty="0"/>
          </a:p>
        </p:txBody>
      </p:sp>
    </p:spTree>
    <p:extLst>
      <p:ext uri="{BB962C8B-B14F-4D97-AF65-F5344CB8AC3E}">
        <p14:creationId xmlns:p14="http://schemas.microsoft.com/office/powerpoint/2010/main" val="944593434"/>
      </p:ext>
    </p:extLst>
  </p:cSld>
  <p:clrMapOvr>
    <a:masterClrMapping/>
  </p:clrMapOvr>
  <p:transition/>
</p:sld>
</file>

<file path=ppt/theme/theme1.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TotalTime>
  <Words>3603</Words>
  <Application>Microsoft Office PowerPoint</Application>
  <PresentationFormat>Widescreen</PresentationFormat>
  <Paragraphs>259</Paragraphs>
  <Slides>46</Slides>
  <Notes>3</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46</vt:i4>
      </vt:variant>
    </vt:vector>
  </HeadingPairs>
  <TitlesOfParts>
    <vt:vector size="60" baseType="lpstr">
      <vt:lpstr>맑은 고딕</vt:lpstr>
      <vt:lpstr>MS Mincho</vt:lpstr>
      <vt:lpstr>Aptos</vt:lpstr>
      <vt:lpstr>Arial</vt:lpstr>
      <vt:lpstr>Calibri</vt:lpstr>
      <vt:lpstr>Courier New</vt:lpstr>
      <vt:lpstr>Fira Sans Extra Condensed</vt:lpstr>
      <vt:lpstr>Old Standard TT</vt:lpstr>
      <vt:lpstr>Roboto</vt:lpstr>
      <vt:lpstr>Symbol</vt:lpstr>
      <vt:lpstr>Times New Roman</vt:lpstr>
      <vt:lpstr>Wingdings</vt:lpstr>
      <vt:lpstr>2_Energy Saving Infographics by Slidesgo</vt:lpstr>
      <vt:lpstr>Bitmap Image</vt:lpstr>
      <vt:lpstr>PowerPoint Presentation</vt:lpstr>
      <vt:lpstr>NỘI DUNG</vt:lpstr>
      <vt:lpstr>PowerPoint Presentation</vt:lpstr>
      <vt:lpstr>PowerPoint Presentation</vt:lpstr>
      <vt:lpstr>NGÀNH CÔNG NGHIỆP GỐM SỨ</vt:lpstr>
      <vt:lpstr>GỐM SỨ DÂN DỤNG VÀ MĨ NGHỆ</vt:lpstr>
      <vt:lpstr>GỐM SỨ DÂN DỤNG VÀ MĨ NGHỆ</vt:lpstr>
      <vt:lpstr>GỐM SỨ XÂY DỰNG</vt:lpstr>
      <vt:lpstr>Gốm sứ công nghiệp</vt:lpstr>
      <vt:lpstr>NGÀNH SẢN XUẤT GỐM SỨ</vt:lpstr>
      <vt:lpstr>NGÀNH SẢN XUẤT GỐM SỨ</vt:lpstr>
      <vt:lpstr>NGÀNH SẢN XUẤT GỐM SỨ</vt:lpstr>
      <vt:lpstr>NGÀNH SẢN XUẤT GỐM SỨ</vt:lpstr>
      <vt:lpstr>PowerPoint Presentation</vt:lpstr>
      <vt:lpstr>NGÀNH SẢN XUẤT GỐM SỨ</vt:lpstr>
      <vt:lpstr>NGÀNH CÔNG NGHIỆP GỐM SỨ</vt:lpstr>
      <vt:lpstr>NGÀNH CÔNG NGHIỆP GỐM SỨ</vt:lpstr>
      <vt:lpstr>QUY TRÌNH SẢN XUẤT GỐM SỨ DÂN GIAN VÀ MỸ THUẬT</vt:lpstr>
      <vt:lpstr>CÔNG NGHỆ SẢN XUẤT GẠCH ỐP LÁT CERAMIC/POCELAIN</vt:lpstr>
      <vt:lpstr>PowerPoint Presentation</vt:lpstr>
      <vt:lpstr>PowerPoint Presentation</vt:lpstr>
      <vt:lpstr>PowerPoint Presentation</vt:lpstr>
      <vt:lpstr>QUY TRÌNH SẢN XUẤT SỨ VỆ SINH</vt:lpstr>
      <vt:lpstr>NHÀ MÁY GIA CÔNG GỐM SỨ SỐ LƯỢNG LỚN</vt:lpstr>
      <vt:lpstr>CÁC LOẠI LÒ NUNG CHO SẢN PHẨM GỐM</vt:lpstr>
      <vt:lpstr>QUY TRÌNH SẢN XUẤT GẠCH BẰNG LÒ TUYNEL</vt:lpstr>
      <vt:lpstr>QUY TRÌNH SẢN XUẤT GẠCH SỬ DỤNG LÒ TUYNEL</vt:lpstr>
      <vt:lpstr>MỘT SỐ THIẾT BỊ CƠ BẢN TRONG DÂY CHUYỀN SẢN XUẤT GẠCH</vt:lpstr>
      <vt:lpstr>VẤN ĐỀ VỀ SẤY SẢN PHẨM</vt:lpstr>
      <vt:lpstr>CÁC LOẠI LÒ NUNG CHO SẢN PHẨM GẠCH XÂY DỰNG</vt:lpstr>
      <vt:lpstr>PowerPoint Presentation</vt:lpstr>
      <vt:lpstr>NHẬN XÉT CHUNG VỀ QUY TRÌNH SẢN XUẤT CÁC SẢN PHẨM GẠCH/GỐM</vt:lpstr>
      <vt:lpstr>CÔNG NGHỆ SẢN XUẤT GẠCH</vt:lpstr>
      <vt:lpstr>NĂNG LƯỢNG SỬ DỤNG TRONG NGÀNH GẠCH GỐM</vt:lpstr>
      <vt:lpstr>Quy trình sản xuất gạch bê tông</vt:lpstr>
      <vt:lpstr>Quy trình sản xuất gạch bê tông</vt:lpstr>
      <vt:lpstr>Quy trình sản xuất AAC</vt:lpstr>
      <vt:lpstr>Quy trình sản xuất AAC</vt:lpstr>
      <vt:lpstr>Quy trình sản xuất AAC</vt:lpstr>
      <vt:lpstr>Quy trình sản xuất AAC</vt:lpstr>
      <vt:lpstr>Tổng công nghiệp gạch không nung</vt:lpstr>
      <vt:lpstr>Tổng công nghiệp gạch không nung</vt:lpstr>
      <vt:lpstr>CÔNG NGHỆ SẢN XUẤT GẠCH NUNG</vt:lpstr>
      <vt:lpstr>SO SÁNH CÁC LOẠI LÒ NUNG</vt:lpstr>
      <vt:lpstr>THẢO LUẬN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13</cp:revision>
  <dcterms:created xsi:type="dcterms:W3CDTF">2025-06-05T07:25:43Z</dcterms:created>
  <dcterms:modified xsi:type="dcterms:W3CDTF">2025-09-22T06:38:42Z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1750455</vt:lpwstr>
  </property>
  <property fmtid="{D5CDD505-2E9C-101B-9397-08002B2CF9AE}" name="NXPowerLiteSettings" pid="3">
    <vt:lpwstr>F7000400038000</vt:lpwstr>
  </property>
  <property fmtid="{D5CDD505-2E9C-101B-9397-08002B2CF9AE}" name="NXPowerLiteVersion" pid="4">
    <vt:lpwstr>S11.0.1</vt:lpwstr>
  </property>
</Properties>
</file>